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ode Pro" charset="1" panose="00000500000000000000"/>
      <p:regular r:id="rId14"/>
    </p:embeddedFont>
    <p:embeddedFont>
      <p:font typeface="Code Pro Bold" charset="1" panose="00000800000000000000"/>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Barabara" charset="1" panose="000000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Alice" charset="1" panose="00000500000000000000"/>
      <p:regular r:id="rId29"/>
    </p:embeddedFont>
    <p:embeddedFont>
      <p:font typeface="Alice Bold" charset="1" panose="00000500000000000000"/>
      <p:regular r:id="rId30"/>
    </p:embeddedFont>
    <p:embeddedFont>
      <p:font typeface="Alice Italics" charset="1" panose="00000500000000000000"/>
      <p:regular r:id="rId31"/>
    </p:embeddedFont>
    <p:embeddedFont>
      <p:font typeface="Alice Bold Italics"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2" Target="../media/image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24.png" Type="http://schemas.openxmlformats.org/officeDocument/2006/relationships/image"/><Relationship Id="rId2" Target="../media/image6.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6.png" Type="http://schemas.openxmlformats.org/officeDocument/2006/relationships/image"/><Relationship Id="rId2" Target="../media/image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TextBox 3" id="3"/>
          <p:cNvSpPr txBox="true"/>
          <p:nvPr/>
        </p:nvSpPr>
        <p:spPr>
          <a:xfrm rot="0">
            <a:off x="3848274" y="3257124"/>
            <a:ext cx="10591452" cy="1335531"/>
          </a:xfrm>
          <a:prstGeom prst="rect">
            <a:avLst/>
          </a:prstGeom>
        </p:spPr>
        <p:txBody>
          <a:bodyPr anchor="t" rtlCol="false" tIns="0" lIns="0" bIns="0" rIns="0">
            <a:spAutoFit/>
          </a:bodyPr>
          <a:lstStyle/>
          <a:p>
            <a:pPr algn="ctr">
              <a:lnSpc>
                <a:spcPts val="10093"/>
              </a:lnSpc>
            </a:pPr>
            <a:r>
              <a:rPr lang="en-US" sz="10299">
                <a:solidFill>
                  <a:srgbClr val="0E1872"/>
                </a:solidFill>
                <a:latin typeface="Source Sans Pro Bold"/>
              </a:rPr>
              <a:t>BUSINESS PLAN</a:t>
            </a:r>
          </a:p>
        </p:txBody>
      </p:sp>
      <p:sp>
        <p:nvSpPr>
          <p:cNvPr name="AutoShape 4" id="4"/>
          <p:cNvSpPr/>
          <p:nvPr/>
        </p:nvSpPr>
        <p:spPr>
          <a:xfrm rot="0">
            <a:off x="5452109" y="5159393"/>
            <a:ext cx="1356533" cy="0"/>
          </a:xfrm>
          <a:prstGeom prst="line">
            <a:avLst/>
          </a:prstGeom>
          <a:ln cap="flat" w="47625">
            <a:solidFill>
              <a:srgbClr val="000000"/>
            </a:solidFill>
            <a:prstDash val="solid"/>
            <a:headEnd type="none" len="sm" w="sm"/>
            <a:tailEnd type="none" len="sm" w="sm"/>
          </a:ln>
        </p:spPr>
      </p:sp>
      <p:sp>
        <p:nvSpPr>
          <p:cNvPr name="AutoShape 5" id="5"/>
          <p:cNvSpPr/>
          <p:nvPr/>
        </p:nvSpPr>
        <p:spPr>
          <a:xfrm rot="0">
            <a:off x="11479358" y="5207018"/>
            <a:ext cx="1356533" cy="0"/>
          </a:xfrm>
          <a:prstGeom prst="line">
            <a:avLst/>
          </a:prstGeom>
          <a:ln cap="flat" w="47625">
            <a:solidFill>
              <a:srgbClr val="000000"/>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728639" y="6668516"/>
            <a:ext cx="11074980" cy="8984577"/>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965186" y="-5956053"/>
            <a:ext cx="11074980" cy="8984577"/>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782126" y="-1672017"/>
            <a:ext cx="7315200" cy="3986784"/>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5399" y="7264908"/>
            <a:ext cx="7315200" cy="3986784"/>
          </a:xfrm>
          <a:prstGeom prst="rect">
            <a:avLst/>
          </a:prstGeom>
        </p:spPr>
      </p:pic>
      <p:sp>
        <p:nvSpPr>
          <p:cNvPr name="TextBox 10" id="10"/>
          <p:cNvSpPr txBox="true"/>
          <p:nvPr/>
        </p:nvSpPr>
        <p:spPr>
          <a:xfrm rot="0">
            <a:off x="7488186" y="4729163"/>
            <a:ext cx="3734298" cy="981074"/>
          </a:xfrm>
          <a:prstGeom prst="rect">
            <a:avLst/>
          </a:prstGeom>
        </p:spPr>
        <p:txBody>
          <a:bodyPr anchor="t" rtlCol="false" tIns="0" lIns="0" bIns="0" rIns="0">
            <a:spAutoFit/>
          </a:bodyPr>
          <a:lstStyle/>
          <a:p>
            <a:pPr>
              <a:lnSpc>
                <a:spcPts val="7349"/>
              </a:lnSpc>
            </a:pPr>
            <a:r>
              <a:rPr lang="en-US" sz="7499">
                <a:solidFill>
                  <a:srgbClr val="28A8A4"/>
                </a:solidFill>
                <a:latin typeface="Source Sans Pro Bold"/>
              </a:rPr>
              <a:t>RentMe</a:t>
            </a:r>
          </a:p>
        </p:txBody>
      </p:sp>
      <p:sp>
        <p:nvSpPr>
          <p:cNvPr name="TextBox 11" id="11"/>
          <p:cNvSpPr txBox="true"/>
          <p:nvPr/>
        </p:nvSpPr>
        <p:spPr>
          <a:xfrm rot="0">
            <a:off x="6498505" y="5811551"/>
            <a:ext cx="5713661" cy="679450"/>
          </a:xfrm>
          <a:prstGeom prst="rect">
            <a:avLst/>
          </a:prstGeom>
        </p:spPr>
        <p:txBody>
          <a:bodyPr anchor="t" rtlCol="false" tIns="0" lIns="0" bIns="0" rIns="0">
            <a:spAutoFit/>
          </a:bodyPr>
          <a:lstStyle/>
          <a:p>
            <a:pPr algn="ctr">
              <a:lnSpc>
                <a:spcPts val="5599"/>
              </a:lnSpc>
              <a:spcBef>
                <a:spcPct val="0"/>
              </a:spcBef>
            </a:pPr>
            <a:r>
              <a:rPr lang="en-US" sz="3999">
                <a:solidFill>
                  <a:srgbClr val="545454"/>
                </a:solidFill>
                <a:latin typeface="Source Sans Pro"/>
              </a:rPr>
              <a:t>"</a:t>
            </a:r>
            <a:r>
              <a:rPr lang="en-US" sz="3999">
                <a:solidFill>
                  <a:srgbClr val="545454"/>
                </a:solidFill>
                <a:latin typeface="Source Sans Pro"/>
              </a:rPr>
              <a:t>selalu ada bersama anda"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182853" y="1729269"/>
            <a:ext cx="17922294" cy="8182077"/>
            <a:chOff x="0" y="0"/>
            <a:chExt cx="5505174" cy="2513281"/>
          </a:xfrm>
        </p:grpSpPr>
        <p:sp>
          <p:nvSpPr>
            <p:cNvPr name="Freeform 4" id="4"/>
            <p:cNvSpPr/>
            <p:nvPr/>
          </p:nvSpPr>
          <p:spPr>
            <a:xfrm>
              <a:off x="0" y="0"/>
              <a:ext cx="5505174" cy="2513281"/>
            </a:xfrm>
            <a:custGeom>
              <a:avLst/>
              <a:gdLst/>
              <a:ahLst/>
              <a:cxnLst/>
              <a:rect r="r" b="b" t="t" l="l"/>
              <a:pathLst>
                <a:path h="2513281" w="5505174">
                  <a:moveTo>
                    <a:pt x="5380714" y="2513281"/>
                  </a:moveTo>
                  <a:lnTo>
                    <a:pt x="124460" y="2513281"/>
                  </a:lnTo>
                  <a:cubicBezTo>
                    <a:pt x="55880" y="2513281"/>
                    <a:pt x="0" y="2457401"/>
                    <a:pt x="0" y="2388821"/>
                  </a:cubicBezTo>
                  <a:lnTo>
                    <a:pt x="0" y="124460"/>
                  </a:lnTo>
                  <a:cubicBezTo>
                    <a:pt x="0" y="55880"/>
                    <a:pt x="55880" y="0"/>
                    <a:pt x="124460" y="0"/>
                  </a:cubicBezTo>
                  <a:lnTo>
                    <a:pt x="5380714" y="0"/>
                  </a:lnTo>
                  <a:cubicBezTo>
                    <a:pt x="5449294" y="0"/>
                    <a:pt x="5505174" y="55880"/>
                    <a:pt x="5505174" y="124460"/>
                  </a:cubicBezTo>
                  <a:lnTo>
                    <a:pt x="5505174" y="2388821"/>
                  </a:lnTo>
                  <a:cubicBezTo>
                    <a:pt x="5505174" y="2457401"/>
                    <a:pt x="5449294" y="2513281"/>
                    <a:pt x="5380714" y="25132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2951039">
            <a:off x="13579412" y="8655979"/>
            <a:ext cx="6950627" cy="378809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188465" y="1257669"/>
            <a:ext cx="818859" cy="774958"/>
          </a:xfrm>
          <a:prstGeom prst="rect">
            <a:avLst/>
          </a:prstGeom>
        </p:spPr>
      </p:pic>
      <p:sp>
        <p:nvSpPr>
          <p:cNvPr name="TextBox 7" id="7"/>
          <p:cNvSpPr txBox="true"/>
          <p:nvPr/>
        </p:nvSpPr>
        <p:spPr>
          <a:xfrm rot="0">
            <a:off x="4830338" y="5276850"/>
            <a:ext cx="8353972" cy="836041"/>
          </a:xfrm>
          <a:prstGeom prst="rect">
            <a:avLst/>
          </a:prstGeom>
        </p:spPr>
        <p:txBody>
          <a:bodyPr anchor="t" rtlCol="false" tIns="0" lIns="0" bIns="0" rIns="0">
            <a:spAutoFit/>
          </a:bodyPr>
          <a:lstStyle/>
          <a:p>
            <a:pPr algn="ctr">
              <a:lnSpc>
                <a:spcPts val="6271"/>
              </a:lnSpc>
            </a:pPr>
            <a:r>
              <a:rPr lang="en-US" sz="6399">
                <a:solidFill>
                  <a:srgbClr val="0E1872"/>
                </a:solidFill>
                <a:latin typeface="Source Sans Pro Bold"/>
              </a:rPr>
              <a:t>Demo Time</a:t>
            </a:r>
          </a:p>
        </p:txBody>
      </p:sp>
      <p:sp>
        <p:nvSpPr>
          <p:cNvPr name="AutoShape 8" id="8"/>
          <p:cNvSpPr/>
          <p:nvPr/>
        </p:nvSpPr>
        <p:spPr>
          <a:xfrm rot="0">
            <a:off x="1310706" y="1028700"/>
            <a:ext cx="15666589" cy="8229600"/>
          </a:xfrm>
          <a:prstGeom prst="rect">
            <a:avLst/>
          </a:prstGeom>
          <a:solidFill>
            <a:srgbClr val="C8CAFA"/>
          </a:solidFill>
        </p:spPr>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846167" y="0"/>
            <a:ext cx="1874743" cy="1774232"/>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8489353" y="272961"/>
            <a:ext cx="1797452" cy="1774984"/>
          </a:xfrm>
          <a:prstGeom prst="rect">
            <a:avLst/>
          </a:prstGeom>
        </p:spPr>
      </p:pic>
      <p:sp>
        <p:nvSpPr>
          <p:cNvPr name="TextBox 11" id="11"/>
          <p:cNvSpPr txBox="true"/>
          <p:nvPr/>
        </p:nvSpPr>
        <p:spPr>
          <a:xfrm rot="0">
            <a:off x="8658450" y="809107"/>
            <a:ext cx="1628355" cy="836041"/>
          </a:xfrm>
          <a:prstGeom prst="rect">
            <a:avLst/>
          </a:prstGeom>
        </p:spPr>
        <p:txBody>
          <a:bodyPr anchor="t" rtlCol="false" tIns="0" lIns="0" bIns="0" rIns="0">
            <a:spAutoFit/>
          </a:bodyPr>
          <a:lstStyle/>
          <a:p>
            <a:pPr algn="ctr">
              <a:lnSpc>
                <a:spcPts val="6271"/>
              </a:lnSpc>
            </a:pPr>
            <a:r>
              <a:rPr lang="en-US" sz="6399">
                <a:solidFill>
                  <a:srgbClr val="FFFFFF"/>
                </a:solidFill>
                <a:latin typeface="Source Sans Pro Bold"/>
              </a:rPr>
              <a:t>07</a:t>
            </a:r>
          </a:p>
        </p:txBody>
      </p:sp>
      <p:grpSp>
        <p:nvGrpSpPr>
          <p:cNvPr name="Group 12" id="12"/>
          <p:cNvGrpSpPr/>
          <p:nvPr/>
        </p:nvGrpSpPr>
        <p:grpSpPr>
          <a:xfrm rot="0">
            <a:off x="-704225" y="6928775"/>
            <a:ext cx="3872575" cy="3872575"/>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CAF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323013" y="-907587"/>
            <a:ext cx="3872575" cy="3872575"/>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CAFA"/>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96F7"/>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96F7"/>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3031360" y="4087387"/>
            <a:ext cx="12225281" cy="1602473"/>
          </a:xfrm>
          <a:prstGeom prst="rect">
            <a:avLst/>
          </a:prstGeom>
        </p:spPr>
        <p:txBody>
          <a:bodyPr anchor="t" rtlCol="false" tIns="0" lIns="0" bIns="0" rIns="0">
            <a:spAutoFit/>
          </a:bodyPr>
          <a:lstStyle/>
          <a:p>
            <a:pPr algn="ctr">
              <a:lnSpc>
                <a:spcPts val="12311"/>
              </a:lnSpc>
            </a:pPr>
            <a:r>
              <a:rPr lang="en-US" sz="11399" spc="797">
                <a:solidFill>
                  <a:srgbClr val="0E1872"/>
                </a:solidFill>
                <a:latin typeface="Barabara Bold"/>
              </a:rPr>
              <a:t>DEMO TIME!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FF9F3"/>
        </a:solidFill>
      </p:bgPr>
    </p:bg>
    <p:spTree>
      <p:nvGrpSpPr>
        <p:cNvPr id="1" name=""/>
        <p:cNvGrpSpPr/>
        <p:nvPr/>
      </p:nvGrpSpPr>
      <p:grpSpPr>
        <a:xfrm>
          <a:off x="0" y="0"/>
          <a:ext cx="0" cy="0"/>
          <a:chOff x="0" y="0"/>
          <a:chExt cx="0" cy="0"/>
        </a:xfrm>
      </p:grpSpPr>
      <p:sp>
        <p:nvSpPr>
          <p:cNvPr name="AutoShape 2" id="2"/>
          <p:cNvSpPr/>
          <p:nvPr/>
        </p:nvSpPr>
        <p:spPr>
          <a:xfrm rot="0">
            <a:off x="-1710344" y="635097"/>
            <a:ext cx="21801643" cy="9208858"/>
          </a:xfrm>
          <a:prstGeom prst="rect">
            <a:avLst/>
          </a:prstGeom>
          <a:solidFill>
            <a:srgbClr val="9196F7"/>
          </a:solidFill>
        </p:spPr>
      </p:sp>
      <p:grpSp>
        <p:nvGrpSpPr>
          <p:cNvPr name="Group 3" id="3"/>
          <p:cNvGrpSpPr/>
          <p:nvPr/>
        </p:nvGrpSpPr>
        <p:grpSpPr>
          <a:xfrm rot="0">
            <a:off x="-1340701" y="7645696"/>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E187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682547" y="-1137799"/>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E187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321064" y="7538025"/>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0E1872"/>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400368" y="7276052"/>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F4F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6063889" y="1860635"/>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F4F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rot="0">
            <a:off x="4237607" y="3149330"/>
            <a:ext cx="9905741" cy="0"/>
          </a:xfrm>
          <a:prstGeom prst="line">
            <a:avLst/>
          </a:prstGeom>
          <a:ln cap="flat" w="47625">
            <a:solidFill>
              <a:srgbClr val="FFF9F3"/>
            </a:solidFill>
            <a:prstDash val="solid"/>
            <a:headEnd type="none" len="sm" w="sm"/>
            <a:tailEnd type="none" len="sm" w="sm"/>
          </a:ln>
        </p:spPr>
      </p:sp>
      <p:grpSp>
        <p:nvGrpSpPr>
          <p:cNvPr name="Group 19" id="19"/>
          <p:cNvGrpSpPr/>
          <p:nvPr/>
        </p:nvGrpSpPr>
        <p:grpSpPr>
          <a:xfrm rot="0">
            <a:off x="4191130" y="1311228"/>
            <a:ext cx="9905741" cy="1629799"/>
            <a:chOff x="0" y="0"/>
            <a:chExt cx="2608919" cy="429248"/>
          </a:xfrm>
        </p:grpSpPr>
        <p:sp>
          <p:nvSpPr>
            <p:cNvPr name="Freeform 20" id="20"/>
            <p:cNvSpPr/>
            <p:nvPr/>
          </p:nvSpPr>
          <p:spPr>
            <a:xfrm>
              <a:off x="0" y="0"/>
              <a:ext cx="2608919" cy="429248"/>
            </a:xfrm>
            <a:custGeom>
              <a:avLst/>
              <a:gdLst/>
              <a:ahLst/>
              <a:cxnLst/>
              <a:rect r="r" b="b" t="t" l="l"/>
              <a:pathLst>
                <a:path h="429248" w="2608919">
                  <a:moveTo>
                    <a:pt x="0" y="0"/>
                  </a:moveTo>
                  <a:lnTo>
                    <a:pt x="2608919" y="0"/>
                  </a:lnTo>
                  <a:lnTo>
                    <a:pt x="2608919" y="429248"/>
                  </a:lnTo>
                  <a:lnTo>
                    <a:pt x="0" y="429248"/>
                  </a:lnTo>
                  <a:close/>
                </a:path>
              </a:pathLst>
            </a:custGeom>
            <a:solidFill>
              <a:srgbClr val="000000">
                <a:alpha val="0"/>
              </a:srgbClr>
            </a:solidFill>
            <a:ln w="66675">
              <a:solidFill>
                <a:srgbClr val="0E1872"/>
              </a:solidFill>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901518" y="1603205"/>
            <a:ext cx="12225281" cy="1131570"/>
          </a:xfrm>
          <a:prstGeom prst="rect">
            <a:avLst/>
          </a:prstGeom>
        </p:spPr>
        <p:txBody>
          <a:bodyPr anchor="t" rtlCol="false" tIns="0" lIns="0" bIns="0" rIns="0">
            <a:spAutoFit/>
          </a:bodyPr>
          <a:lstStyle/>
          <a:p>
            <a:pPr algn="ctr">
              <a:lnSpc>
                <a:spcPts val="8640"/>
              </a:lnSpc>
            </a:pPr>
            <a:r>
              <a:rPr lang="en-US" sz="8000" spc="560">
                <a:solidFill>
                  <a:srgbClr val="FFF9F3"/>
                </a:solidFill>
                <a:latin typeface="Barabara Bold"/>
              </a:rPr>
              <a:t>KESIMPULAN</a:t>
            </a:r>
          </a:p>
        </p:txBody>
      </p:sp>
      <p:grpSp>
        <p:nvGrpSpPr>
          <p:cNvPr name="Group 23" id="23"/>
          <p:cNvGrpSpPr/>
          <p:nvPr/>
        </p:nvGrpSpPr>
        <p:grpSpPr>
          <a:xfrm rot="0">
            <a:off x="-1710344" y="-1670834"/>
            <a:ext cx="4611861" cy="461186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F4FD"/>
            </a:solidFill>
            <a:ln w="952500">
              <a:solidFill>
                <a:srgbClr val="0E1872"/>
              </a:solidFill>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552878" y="3742267"/>
            <a:ext cx="15275199" cy="420370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a:rPr>
              <a:t>Dengan terciptanya aplikasi RentMe diharapkan agar tidak adalagi orang yang kesepian yang dapat menyebabkan depresi, karena aplikasi ini dapat digunakan untuk penyewaan atau reservasi mitra yang bisa diajak ke suatu tempat seperti menemani makan di restoran, menonton film kesukaan, atau teman untuk menemani dalam kesehariannya.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2708260" y="1630140"/>
            <a:ext cx="14319425" cy="6889425"/>
            <a:chOff x="0" y="0"/>
            <a:chExt cx="5223765" cy="2513281"/>
          </a:xfrm>
        </p:grpSpPr>
        <p:sp>
          <p:nvSpPr>
            <p:cNvPr name="Freeform 4" id="4"/>
            <p:cNvSpPr/>
            <p:nvPr/>
          </p:nvSpPr>
          <p:spPr>
            <a:xfrm>
              <a:off x="0" y="0"/>
              <a:ext cx="5223765" cy="2513281"/>
            </a:xfrm>
            <a:custGeom>
              <a:avLst/>
              <a:gdLst/>
              <a:ahLst/>
              <a:cxnLst/>
              <a:rect r="r" b="b" t="t" l="l"/>
              <a:pathLst>
                <a:path h="2513281" w="5223765">
                  <a:moveTo>
                    <a:pt x="5099305" y="2513281"/>
                  </a:moveTo>
                  <a:lnTo>
                    <a:pt x="124460" y="2513281"/>
                  </a:lnTo>
                  <a:cubicBezTo>
                    <a:pt x="55880" y="2513281"/>
                    <a:pt x="0" y="2457401"/>
                    <a:pt x="0" y="2388821"/>
                  </a:cubicBezTo>
                  <a:lnTo>
                    <a:pt x="0" y="124460"/>
                  </a:lnTo>
                  <a:cubicBezTo>
                    <a:pt x="0" y="55880"/>
                    <a:pt x="55880" y="0"/>
                    <a:pt x="124460" y="0"/>
                  </a:cubicBezTo>
                  <a:lnTo>
                    <a:pt x="5099305" y="0"/>
                  </a:lnTo>
                  <a:cubicBezTo>
                    <a:pt x="5167885" y="0"/>
                    <a:pt x="5223765" y="55880"/>
                    <a:pt x="5223765" y="124460"/>
                  </a:cubicBezTo>
                  <a:lnTo>
                    <a:pt x="5223765" y="2388821"/>
                  </a:lnTo>
                  <a:cubicBezTo>
                    <a:pt x="5223765" y="2457401"/>
                    <a:pt x="5167885" y="2513281"/>
                    <a:pt x="5099305" y="25132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7388" y="2476088"/>
            <a:ext cx="4891428" cy="462918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0638" y="8392954"/>
            <a:ext cx="6950627" cy="3788092"/>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3380064">
            <a:off x="15043249" y="7774041"/>
            <a:ext cx="7800769" cy="6328374"/>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296756" y="-4950762"/>
            <a:ext cx="7800769" cy="6328374"/>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2057400" y="630492"/>
            <a:ext cx="16230600" cy="669512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2743102" y="-6591647"/>
            <a:ext cx="14319425" cy="6889425"/>
            <a:chOff x="0" y="0"/>
            <a:chExt cx="5223765" cy="2513281"/>
          </a:xfrm>
        </p:grpSpPr>
        <p:sp>
          <p:nvSpPr>
            <p:cNvPr name="Freeform 4" id="4"/>
            <p:cNvSpPr/>
            <p:nvPr/>
          </p:nvSpPr>
          <p:spPr>
            <a:xfrm>
              <a:off x="0" y="0"/>
              <a:ext cx="5223765" cy="2513281"/>
            </a:xfrm>
            <a:custGeom>
              <a:avLst/>
              <a:gdLst/>
              <a:ahLst/>
              <a:cxnLst/>
              <a:rect r="r" b="b" t="t" l="l"/>
              <a:pathLst>
                <a:path h="2513281" w="5223765">
                  <a:moveTo>
                    <a:pt x="5099305" y="2513281"/>
                  </a:moveTo>
                  <a:lnTo>
                    <a:pt x="124460" y="2513281"/>
                  </a:lnTo>
                  <a:cubicBezTo>
                    <a:pt x="55880" y="2513281"/>
                    <a:pt x="0" y="2457401"/>
                    <a:pt x="0" y="2388821"/>
                  </a:cubicBezTo>
                  <a:lnTo>
                    <a:pt x="0" y="124460"/>
                  </a:lnTo>
                  <a:cubicBezTo>
                    <a:pt x="0" y="55880"/>
                    <a:pt x="55880" y="0"/>
                    <a:pt x="124460" y="0"/>
                  </a:cubicBezTo>
                  <a:lnTo>
                    <a:pt x="5099305" y="0"/>
                  </a:lnTo>
                  <a:cubicBezTo>
                    <a:pt x="5167885" y="0"/>
                    <a:pt x="5223765" y="55880"/>
                    <a:pt x="5223765" y="124460"/>
                  </a:cubicBezTo>
                  <a:lnTo>
                    <a:pt x="5223765" y="2388821"/>
                  </a:lnTo>
                  <a:cubicBezTo>
                    <a:pt x="5223765" y="2457401"/>
                    <a:pt x="5167885" y="2513281"/>
                    <a:pt x="5099305" y="25132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0638" y="8392954"/>
            <a:ext cx="6950627" cy="378809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3380064">
            <a:off x="15043249" y="7774041"/>
            <a:ext cx="7800769" cy="6328374"/>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296756" y="-4950762"/>
            <a:ext cx="7800769" cy="6328374"/>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852607" y="5143500"/>
            <a:ext cx="2522004" cy="3142685"/>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934675" y="2476088"/>
            <a:ext cx="2754093" cy="3602274"/>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818958" y="5250270"/>
            <a:ext cx="2522004" cy="3142685"/>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9902815" y="2476088"/>
            <a:ext cx="2754093" cy="3602274"/>
          </a:xfrm>
          <a:prstGeom prst="rect">
            <a:avLst/>
          </a:prstGeom>
        </p:spPr>
      </p:pic>
      <p:pic>
        <p:nvPicPr>
          <p:cNvPr name="Picture 12" id="12"/>
          <p:cNvPicPr>
            <a:picLocks noChangeAspect="true"/>
          </p:cNvPicPr>
          <p:nvPr/>
        </p:nvPicPr>
        <p:blipFill>
          <a:blip r:embed="rId10"/>
          <a:srcRect l="0" t="9379" r="0" b="29586"/>
          <a:stretch>
            <a:fillRect/>
          </a:stretch>
        </p:blipFill>
        <p:spPr>
          <a:xfrm flipH="false" flipV="false" rot="0">
            <a:off x="3777624" y="7502648"/>
            <a:ext cx="6671972" cy="2784352"/>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603629" y="4984807"/>
            <a:ext cx="5091686" cy="2359148"/>
          </a:xfrm>
          <a:prstGeom prst="rect">
            <a:avLst/>
          </a:prstGeom>
        </p:spPr>
      </p:pic>
      <p:pic>
        <p:nvPicPr>
          <p:cNvPr name="Picture 14" id="14"/>
          <p:cNvPicPr>
            <a:picLocks noChangeAspect="true"/>
          </p:cNvPicPr>
          <p:nvPr/>
        </p:nvPicPr>
        <p:blipFill>
          <a:blip r:embed="rId10"/>
          <a:srcRect l="0" t="9379" r="0" b="29586"/>
          <a:stretch>
            <a:fillRect/>
          </a:stretch>
        </p:blipFill>
        <p:spPr>
          <a:xfrm flipH="false" flipV="false" rot="0">
            <a:off x="11641431" y="7866124"/>
            <a:ext cx="6671972" cy="2784352"/>
          </a:xfrm>
          <a:prstGeom prst="rect">
            <a:avLst/>
          </a:prstGeom>
        </p:spPr>
      </p:pic>
      <p:pic>
        <p:nvPicPr>
          <p:cNvPr name="Picture 15" id="15"/>
          <p:cNvPicPr>
            <a:picLocks noChangeAspect="true"/>
          </p:cNvPicPr>
          <p:nvPr/>
        </p:nvPicPr>
        <p:blipFill>
          <a:blip r:embed="rId11"/>
          <a:srcRect l="0" t="0" r="0" b="0"/>
          <a:stretch>
            <a:fillRect/>
          </a:stretch>
        </p:blipFill>
        <p:spPr>
          <a:xfrm flipH="false" flipV="false" rot="0">
            <a:off x="8727272" y="5143500"/>
            <a:ext cx="5091686" cy="2359148"/>
          </a:xfrm>
          <a:prstGeom prst="rect">
            <a:avLst/>
          </a:prstGeom>
        </p:spPr>
      </p:pic>
      <p:sp>
        <p:nvSpPr>
          <p:cNvPr name="TextBox 16" id="16"/>
          <p:cNvSpPr txBox="true"/>
          <p:nvPr/>
        </p:nvSpPr>
        <p:spPr>
          <a:xfrm rot="0">
            <a:off x="1934675" y="5437013"/>
            <a:ext cx="3470523" cy="1216024"/>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Siti Yulianingsih</a:t>
            </a:r>
          </a:p>
          <a:p>
            <a:pPr algn="ctr">
              <a:lnSpc>
                <a:spcPts val="4900"/>
              </a:lnSpc>
            </a:pPr>
            <a:r>
              <a:rPr lang="en-US" sz="3500">
                <a:solidFill>
                  <a:srgbClr val="000000"/>
                </a:solidFill>
                <a:latin typeface="Canva Sans Bold"/>
              </a:rPr>
              <a:t>2007411002</a:t>
            </a:r>
          </a:p>
        </p:txBody>
      </p:sp>
      <p:sp>
        <p:nvSpPr>
          <p:cNvPr name="TextBox 17" id="17"/>
          <p:cNvSpPr txBox="true"/>
          <p:nvPr/>
        </p:nvSpPr>
        <p:spPr>
          <a:xfrm rot="0">
            <a:off x="9902815" y="5605588"/>
            <a:ext cx="3019276" cy="1216024"/>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Windi Noviani</a:t>
            </a:r>
          </a:p>
          <a:p>
            <a:pPr algn="ctr">
              <a:lnSpc>
                <a:spcPts val="4900"/>
              </a:lnSpc>
            </a:pPr>
            <a:r>
              <a:rPr lang="en-US" sz="3500">
                <a:solidFill>
                  <a:srgbClr val="000000"/>
                </a:solidFill>
                <a:latin typeface="Canva Sans Bold"/>
              </a:rPr>
              <a:t>2007411017</a:t>
            </a:r>
          </a:p>
        </p:txBody>
      </p:sp>
      <p:sp>
        <p:nvSpPr>
          <p:cNvPr name="TextBox 18" id="18"/>
          <p:cNvSpPr txBox="true"/>
          <p:nvPr/>
        </p:nvSpPr>
        <p:spPr>
          <a:xfrm rot="0">
            <a:off x="5105635" y="8042276"/>
            <a:ext cx="4079230" cy="1216024"/>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Angga Sulistiangga</a:t>
            </a:r>
          </a:p>
          <a:p>
            <a:pPr algn="ctr">
              <a:lnSpc>
                <a:spcPts val="4900"/>
              </a:lnSpc>
            </a:pPr>
            <a:r>
              <a:rPr lang="en-US" sz="3500">
                <a:solidFill>
                  <a:srgbClr val="000000"/>
                </a:solidFill>
                <a:latin typeface="Canva Sans Bold"/>
              </a:rPr>
              <a:t>2007411004</a:t>
            </a:r>
          </a:p>
        </p:txBody>
      </p:sp>
      <p:sp>
        <p:nvSpPr>
          <p:cNvPr name="TextBox 19" id="19"/>
          <p:cNvSpPr txBox="true"/>
          <p:nvPr/>
        </p:nvSpPr>
        <p:spPr>
          <a:xfrm rot="0">
            <a:off x="13192597" y="8326279"/>
            <a:ext cx="3774728" cy="1216024"/>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Glidsto Airihanan</a:t>
            </a:r>
          </a:p>
          <a:p>
            <a:pPr algn="ctr">
              <a:lnSpc>
                <a:spcPts val="4900"/>
              </a:lnSpc>
            </a:pPr>
            <a:r>
              <a:rPr lang="en-US" sz="3500">
                <a:solidFill>
                  <a:srgbClr val="000000"/>
                </a:solidFill>
                <a:latin typeface="Canva Sans Bold"/>
              </a:rPr>
              <a:t>2007411010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TextBox 3" id="3"/>
          <p:cNvSpPr txBox="true"/>
          <p:nvPr/>
        </p:nvSpPr>
        <p:spPr>
          <a:xfrm rot="0">
            <a:off x="5075724" y="677355"/>
            <a:ext cx="8136552" cy="836041"/>
          </a:xfrm>
          <a:prstGeom prst="rect">
            <a:avLst/>
          </a:prstGeom>
        </p:spPr>
        <p:txBody>
          <a:bodyPr anchor="t" rtlCol="false" tIns="0" lIns="0" bIns="0" rIns="0">
            <a:spAutoFit/>
          </a:bodyPr>
          <a:lstStyle/>
          <a:p>
            <a:pPr algn="ctr">
              <a:lnSpc>
                <a:spcPts val="6271"/>
              </a:lnSpc>
            </a:pPr>
            <a:r>
              <a:rPr lang="en-US" sz="6399">
                <a:solidFill>
                  <a:srgbClr val="0E1872"/>
                </a:solidFill>
                <a:latin typeface="Source Sans Pro Bold"/>
              </a:rPr>
              <a:t>Table Of Content</a:t>
            </a:r>
          </a:p>
        </p:txBody>
      </p:sp>
      <p:sp>
        <p:nvSpPr>
          <p:cNvPr name="TextBox 4" id="4"/>
          <p:cNvSpPr txBox="true"/>
          <p:nvPr/>
        </p:nvSpPr>
        <p:spPr>
          <a:xfrm rot="0">
            <a:off x="2863705" y="2705824"/>
            <a:ext cx="5181557" cy="878840"/>
          </a:xfrm>
          <a:prstGeom prst="rect">
            <a:avLst/>
          </a:prstGeom>
        </p:spPr>
        <p:txBody>
          <a:bodyPr anchor="t" rtlCol="false" tIns="0" lIns="0" bIns="0" rIns="0">
            <a:spAutoFit/>
          </a:bodyPr>
          <a:lstStyle/>
          <a:p>
            <a:pPr>
              <a:lnSpc>
                <a:spcPts val="3430"/>
              </a:lnSpc>
            </a:pPr>
            <a:r>
              <a:rPr lang="en-US" sz="3500">
                <a:solidFill>
                  <a:srgbClr val="0E1872"/>
                </a:solidFill>
                <a:latin typeface="Source Sans Pro Bold"/>
              </a:rPr>
              <a:t>Latar belakang &amp; urgensi permasalahan</a:t>
            </a:r>
          </a:p>
        </p:txBody>
      </p:sp>
      <p:sp>
        <p:nvSpPr>
          <p:cNvPr name="TextBox 5" id="5"/>
          <p:cNvSpPr txBox="true"/>
          <p:nvPr/>
        </p:nvSpPr>
        <p:spPr>
          <a:xfrm rot="0">
            <a:off x="2863705" y="4251414"/>
            <a:ext cx="4454202" cy="878840"/>
          </a:xfrm>
          <a:prstGeom prst="rect">
            <a:avLst/>
          </a:prstGeom>
        </p:spPr>
        <p:txBody>
          <a:bodyPr anchor="t" rtlCol="false" tIns="0" lIns="0" bIns="0" rIns="0">
            <a:spAutoFit/>
          </a:bodyPr>
          <a:lstStyle/>
          <a:p>
            <a:pPr>
              <a:lnSpc>
                <a:spcPts val="3430"/>
              </a:lnSpc>
            </a:pPr>
            <a:r>
              <a:rPr lang="en-US" sz="3500">
                <a:solidFill>
                  <a:srgbClr val="0E1872"/>
                </a:solidFill>
                <a:latin typeface="Source Sans Pro Bold"/>
              </a:rPr>
              <a:t>Segmen pasar &amp; manfaat aplikasi</a:t>
            </a:r>
          </a:p>
        </p:txBody>
      </p:sp>
      <p:sp>
        <p:nvSpPr>
          <p:cNvPr name="TextBox 6" id="6"/>
          <p:cNvSpPr txBox="true"/>
          <p:nvPr/>
        </p:nvSpPr>
        <p:spPr>
          <a:xfrm rot="0">
            <a:off x="2863705" y="7743313"/>
            <a:ext cx="4454202" cy="878840"/>
          </a:xfrm>
          <a:prstGeom prst="rect">
            <a:avLst/>
          </a:prstGeom>
        </p:spPr>
        <p:txBody>
          <a:bodyPr anchor="t" rtlCol="false" tIns="0" lIns="0" bIns="0" rIns="0">
            <a:spAutoFit/>
          </a:bodyPr>
          <a:lstStyle/>
          <a:p>
            <a:pPr>
              <a:lnSpc>
                <a:spcPts val="3430"/>
              </a:lnSpc>
            </a:pPr>
            <a:r>
              <a:rPr lang="en-US" sz="3500">
                <a:solidFill>
                  <a:srgbClr val="0E1872"/>
                </a:solidFill>
                <a:latin typeface="Source Sans Pro Bold"/>
              </a:rPr>
              <a:t>Business model canvas </a:t>
            </a:r>
          </a:p>
        </p:txBody>
      </p:sp>
      <p:sp>
        <p:nvSpPr>
          <p:cNvPr name="TextBox 7" id="7"/>
          <p:cNvSpPr txBox="true"/>
          <p:nvPr/>
        </p:nvSpPr>
        <p:spPr>
          <a:xfrm rot="0">
            <a:off x="2863705" y="6197723"/>
            <a:ext cx="5181557" cy="878840"/>
          </a:xfrm>
          <a:prstGeom prst="rect">
            <a:avLst/>
          </a:prstGeom>
        </p:spPr>
        <p:txBody>
          <a:bodyPr anchor="t" rtlCol="false" tIns="0" lIns="0" bIns="0" rIns="0">
            <a:spAutoFit/>
          </a:bodyPr>
          <a:lstStyle/>
          <a:p>
            <a:pPr>
              <a:lnSpc>
                <a:spcPts val="3430"/>
              </a:lnSpc>
            </a:pPr>
            <a:r>
              <a:rPr lang="en-US" sz="3500">
                <a:solidFill>
                  <a:srgbClr val="0E1872"/>
                </a:solidFill>
                <a:latin typeface="Source Sans Pro Bold"/>
              </a:rPr>
              <a:t>Value Proposition canvas dan keunggulan aplikasi</a:t>
            </a:r>
          </a:p>
        </p:txBody>
      </p:sp>
      <p:grpSp>
        <p:nvGrpSpPr>
          <p:cNvPr name="Group 8" id="8"/>
          <p:cNvGrpSpPr/>
          <p:nvPr/>
        </p:nvGrpSpPr>
        <p:grpSpPr>
          <a:xfrm rot="0">
            <a:off x="1028700" y="2505484"/>
            <a:ext cx="1353171" cy="1203319"/>
            <a:chOff x="0" y="0"/>
            <a:chExt cx="1804228" cy="1604426"/>
          </a:xfrm>
        </p:grpSpPr>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12" id="12"/>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01</a:t>
              </a:r>
            </a:p>
          </p:txBody>
        </p:sp>
      </p:grpSp>
      <p:pic>
        <p:nvPicPr>
          <p:cNvPr name="Picture 13" id="1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999256" y="-6977972"/>
            <a:ext cx="11074980" cy="8984577"/>
          </a:xfrm>
          <a:prstGeom prst="rect">
            <a:avLst/>
          </a:prstGeom>
        </p:spPr>
      </p:pic>
      <p:pic>
        <p:nvPicPr>
          <p:cNvPr name="Picture 14" id="1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1483526" y="-1719217"/>
            <a:ext cx="7315200" cy="3986784"/>
          </a:xfrm>
          <a:prstGeom prst="rect">
            <a:avLst/>
          </a:prstGeom>
        </p:spPr>
      </p:pic>
      <p:grpSp>
        <p:nvGrpSpPr>
          <p:cNvPr name="Group 15" id="15"/>
          <p:cNvGrpSpPr/>
          <p:nvPr/>
        </p:nvGrpSpPr>
        <p:grpSpPr>
          <a:xfrm rot="0">
            <a:off x="1028700" y="4108854"/>
            <a:ext cx="1353171" cy="1203319"/>
            <a:chOff x="0" y="0"/>
            <a:chExt cx="1804228" cy="1604426"/>
          </a:xfrm>
        </p:grpSpPr>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19" id="19"/>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02</a:t>
              </a:r>
            </a:p>
          </p:txBody>
        </p:sp>
      </p:grpSp>
      <p:grpSp>
        <p:nvGrpSpPr>
          <p:cNvPr name="Group 20" id="20"/>
          <p:cNvGrpSpPr/>
          <p:nvPr/>
        </p:nvGrpSpPr>
        <p:grpSpPr>
          <a:xfrm rot="0">
            <a:off x="1028700" y="7525508"/>
            <a:ext cx="1353171" cy="1203319"/>
            <a:chOff x="0" y="0"/>
            <a:chExt cx="1804228" cy="1604426"/>
          </a:xfrm>
        </p:grpSpPr>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22" id="2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23" id="2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24" id="24"/>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04</a:t>
              </a:r>
            </a:p>
          </p:txBody>
        </p:sp>
      </p:grpSp>
      <p:grpSp>
        <p:nvGrpSpPr>
          <p:cNvPr name="Group 25" id="25"/>
          <p:cNvGrpSpPr/>
          <p:nvPr/>
        </p:nvGrpSpPr>
        <p:grpSpPr>
          <a:xfrm rot="0">
            <a:off x="1028700" y="5922139"/>
            <a:ext cx="1353171" cy="1203319"/>
            <a:chOff x="0" y="0"/>
            <a:chExt cx="1804228" cy="1604426"/>
          </a:xfrm>
        </p:grpSpPr>
        <p:pic>
          <p:nvPicPr>
            <p:cNvPr name="Picture 26" id="2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27" id="2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28" id="2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29" id="29"/>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03</a:t>
              </a:r>
            </a:p>
          </p:txBody>
        </p:sp>
      </p:grpSp>
      <p:grpSp>
        <p:nvGrpSpPr>
          <p:cNvPr name="Group 30" id="30"/>
          <p:cNvGrpSpPr/>
          <p:nvPr/>
        </p:nvGrpSpPr>
        <p:grpSpPr>
          <a:xfrm rot="0">
            <a:off x="9382162" y="5922139"/>
            <a:ext cx="1353171" cy="1203319"/>
            <a:chOff x="0" y="0"/>
            <a:chExt cx="1804228" cy="1604426"/>
          </a:xfrm>
        </p:grpSpPr>
        <p:pic>
          <p:nvPicPr>
            <p:cNvPr name="Picture 31" id="3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32" id="3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33" id="3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34" id="34"/>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07</a:t>
              </a:r>
            </a:p>
          </p:txBody>
        </p:sp>
      </p:grpSp>
      <p:grpSp>
        <p:nvGrpSpPr>
          <p:cNvPr name="Group 35" id="35"/>
          <p:cNvGrpSpPr/>
          <p:nvPr/>
        </p:nvGrpSpPr>
        <p:grpSpPr>
          <a:xfrm rot="0">
            <a:off x="9382162" y="2457222"/>
            <a:ext cx="7132964" cy="1203319"/>
            <a:chOff x="0" y="0"/>
            <a:chExt cx="9510619" cy="1604426"/>
          </a:xfrm>
        </p:grpSpPr>
        <p:pic>
          <p:nvPicPr>
            <p:cNvPr name="Picture 36" id="3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37" id="3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38" id="3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39" id="39"/>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05</a:t>
              </a:r>
            </a:p>
          </p:txBody>
        </p:sp>
        <p:sp>
          <p:nvSpPr>
            <p:cNvPr name="TextBox 40" id="40"/>
            <p:cNvSpPr txBox="true"/>
            <p:nvPr/>
          </p:nvSpPr>
          <p:spPr>
            <a:xfrm rot="0">
              <a:off x="2601876" y="527470"/>
              <a:ext cx="6908743" cy="625687"/>
            </a:xfrm>
            <a:prstGeom prst="rect">
              <a:avLst/>
            </a:prstGeom>
          </p:spPr>
          <p:txBody>
            <a:bodyPr anchor="t" rtlCol="false" tIns="0" lIns="0" bIns="0" rIns="0">
              <a:spAutoFit/>
            </a:bodyPr>
            <a:lstStyle/>
            <a:p>
              <a:pPr>
                <a:lnSpc>
                  <a:spcPts val="3430"/>
                </a:lnSpc>
              </a:pPr>
              <a:r>
                <a:rPr lang="en-US" sz="3500" u="none">
                  <a:solidFill>
                    <a:srgbClr val="0E1872"/>
                  </a:solidFill>
                  <a:latin typeface="Source Sans Pro Bold"/>
                </a:rPr>
                <a:t>Identifikasi Requirement</a:t>
              </a:r>
            </a:p>
          </p:txBody>
        </p:sp>
      </p:grpSp>
      <p:grpSp>
        <p:nvGrpSpPr>
          <p:cNvPr name="Group 41" id="41"/>
          <p:cNvGrpSpPr/>
          <p:nvPr/>
        </p:nvGrpSpPr>
        <p:grpSpPr>
          <a:xfrm rot="0">
            <a:off x="9382162" y="4232994"/>
            <a:ext cx="1353171" cy="1203319"/>
            <a:chOff x="0" y="0"/>
            <a:chExt cx="1804228" cy="1604426"/>
          </a:xfrm>
        </p:grpSpPr>
        <p:pic>
          <p:nvPicPr>
            <p:cNvPr name="Picture 42" id="4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303120" cy="1233255"/>
            </a:xfrm>
            <a:prstGeom prst="rect">
              <a:avLst/>
            </a:prstGeom>
          </p:spPr>
        </p:pic>
        <p:pic>
          <p:nvPicPr>
            <p:cNvPr name="Picture 43" id="4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0846" y="179086"/>
              <a:ext cx="1443382" cy="1425340"/>
            </a:xfrm>
            <a:prstGeom prst="rect">
              <a:avLst/>
            </a:prstGeom>
          </p:spPr>
        </p:pic>
        <p:pic>
          <p:nvPicPr>
            <p:cNvPr name="Picture 44" id="4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7929" y="874196"/>
              <a:ext cx="569183" cy="538667"/>
            </a:xfrm>
            <a:prstGeom prst="rect">
              <a:avLst/>
            </a:prstGeom>
          </p:spPr>
        </p:pic>
        <p:sp>
          <p:nvSpPr>
            <p:cNvPr name="TextBox 45" id="45"/>
            <p:cNvSpPr txBox="true"/>
            <p:nvPr/>
          </p:nvSpPr>
          <p:spPr>
            <a:xfrm rot="0">
              <a:off x="376307" y="500042"/>
              <a:ext cx="1412459" cy="733213"/>
            </a:xfrm>
            <a:prstGeom prst="rect">
              <a:avLst/>
            </a:prstGeom>
          </p:spPr>
          <p:txBody>
            <a:bodyPr anchor="t" rtlCol="false" tIns="0" lIns="0" bIns="0" rIns="0">
              <a:spAutoFit/>
            </a:bodyPr>
            <a:lstStyle/>
            <a:p>
              <a:pPr algn="ctr">
                <a:lnSpc>
                  <a:spcPts val="3919"/>
                </a:lnSpc>
              </a:pPr>
              <a:r>
                <a:rPr lang="en-US" sz="3999">
                  <a:solidFill>
                    <a:srgbClr val="FFFFFF"/>
                  </a:solidFill>
                  <a:latin typeface="Source Sans Pro Bold"/>
                </a:rPr>
                <a:t>06</a:t>
              </a:r>
            </a:p>
          </p:txBody>
        </p:sp>
      </p:grpSp>
      <p:sp>
        <p:nvSpPr>
          <p:cNvPr name="TextBox 46" id="46"/>
          <p:cNvSpPr txBox="true"/>
          <p:nvPr/>
        </p:nvSpPr>
        <p:spPr>
          <a:xfrm rot="0">
            <a:off x="11221108" y="4680039"/>
            <a:ext cx="5181557" cy="450215"/>
          </a:xfrm>
          <a:prstGeom prst="rect">
            <a:avLst/>
          </a:prstGeom>
        </p:spPr>
        <p:txBody>
          <a:bodyPr anchor="t" rtlCol="false" tIns="0" lIns="0" bIns="0" rIns="0">
            <a:spAutoFit/>
          </a:bodyPr>
          <a:lstStyle/>
          <a:p>
            <a:pPr>
              <a:lnSpc>
                <a:spcPts val="3430"/>
              </a:lnSpc>
            </a:pPr>
            <a:r>
              <a:rPr lang="en-US" sz="3500">
                <a:solidFill>
                  <a:srgbClr val="0E1872"/>
                </a:solidFill>
                <a:latin typeface="Source Sans Pro Bold"/>
              </a:rPr>
              <a:t>Mockup Aplikasi</a:t>
            </a:r>
          </a:p>
        </p:txBody>
      </p:sp>
      <p:sp>
        <p:nvSpPr>
          <p:cNvPr name="TextBox 47" id="47"/>
          <p:cNvSpPr txBox="true"/>
          <p:nvPr/>
        </p:nvSpPr>
        <p:spPr>
          <a:xfrm rot="0">
            <a:off x="11333569" y="6412035"/>
            <a:ext cx="5181557" cy="450215"/>
          </a:xfrm>
          <a:prstGeom prst="rect">
            <a:avLst/>
          </a:prstGeom>
        </p:spPr>
        <p:txBody>
          <a:bodyPr anchor="t" rtlCol="false" tIns="0" lIns="0" bIns="0" rIns="0">
            <a:spAutoFit/>
          </a:bodyPr>
          <a:lstStyle/>
          <a:p>
            <a:pPr>
              <a:lnSpc>
                <a:spcPts val="3430"/>
              </a:lnSpc>
            </a:pPr>
            <a:r>
              <a:rPr lang="en-US" sz="3500">
                <a:solidFill>
                  <a:srgbClr val="0E1872"/>
                </a:solidFill>
                <a:latin typeface="Source Sans Pro Bold"/>
              </a:rPr>
              <a:t>Demo Aplikasi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2708260" y="1028700"/>
            <a:ext cx="14792910" cy="8229600"/>
            <a:chOff x="0" y="0"/>
            <a:chExt cx="5396494" cy="3002180"/>
          </a:xfrm>
        </p:grpSpPr>
        <p:sp>
          <p:nvSpPr>
            <p:cNvPr name="Freeform 4" id="4"/>
            <p:cNvSpPr/>
            <p:nvPr/>
          </p:nvSpPr>
          <p:spPr>
            <a:xfrm>
              <a:off x="0" y="0"/>
              <a:ext cx="5396494" cy="3002181"/>
            </a:xfrm>
            <a:custGeom>
              <a:avLst/>
              <a:gdLst/>
              <a:ahLst/>
              <a:cxnLst/>
              <a:rect r="r" b="b" t="t" l="l"/>
              <a:pathLst>
                <a:path h="3002181" w="5396494">
                  <a:moveTo>
                    <a:pt x="5272034" y="3002180"/>
                  </a:moveTo>
                  <a:lnTo>
                    <a:pt x="124460" y="3002180"/>
                  </a:lnTo>
                  <a:cubicBezTo>
                    <a:pt x="55880" y="3002180"/>
                    <a:pt x="0" y="2946300"/>
                    <a:pt x="0" y="2877720"/>
                  </a:cubicBezTo>
                  <a:lnTo>
                    <a:pt x="0" y="124460"/>
                  </a:lnTo>
                  <a:cubicBezTo>
                    <a:pt x="0" y="55880"/>
                    <a:pt x="55880" y="0"/>
                    <a:pt x="124460" y="0"/>
                  </a:cubicBezTo>
                  <a:lnTo>
                    <a:pt x="5272034" y="0"/>
                  </a:lnTo>
                  <a:cubicBezTo>
                    <a:pt x="5340614" y="0"/>
                    <a:pt x="5396494" y="55880"/>
                    <a:pt x="5396494" y="124460"/>
                  </a:cubicBezTo>
                  <a:lnTo>
                    <a:pt x="5396494" y="2877720"/>
                  </a:lnTo>
                  <a:cubicBezTo>
                    <a:pt x="5396494" y="2946300"/>
                    <a:pt x="5340614" y="3002181"/>
                    <a:pt x="5272034" y="30021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60532" y="701856"/>
            <a:ext cx="1874743" cy="177423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579665" y="959499"/>
            <a:ext cx="2076533" cy="2050576"/>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402830" y="1959525"/>
            <a:ext cx="818859" cy="774958"/>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446613" y="8077325"/>
            <a:ext cx="6950627" cy="3788092"/>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3380064">
            <a:off x="15043249" y="7774041"/>
            <a:ext cx="7800769" cy="6328374"/>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10736077">
            <a:off x="1343231" y="2210235"/>
            <a:ext cx="9566886" cy="7761136"/>
          </a:xfrm>
          <a:prstGeom prst="rect">
            <a:avLst/>
          </a:prstGeom>
        </p:spPr>
      </p:pic>
      <p:pic>
        <p:nvPicPr>
          <p:cNvPr name="Picture 11" id="11"/>
          <p:cNvPicPr>
            <a:picLocks noChangeAspect="true"/>
          </p:cNvPicPr>
          <p:nvPr/>
        </p:nvPicPr>
        <p:blipFill>
          <a:blip r:embed="rId13"/>
          <a:srcRect l="0" t="0" r="0" b="0"/>
          <a:stretch>
            <a:fillRect/>
          </a:stretch>
        </p:blipFill>
        <p:spPr>
          <a:xfrm flipH="false" flipV="false" rot="0">
            <a:off x="11795438" y="4348136"/>
            <a:ext cx="4705052" cy="3729190"/>
          </a:xfrm>
          <a:prstGeom prst="rect">
            <a:avLst/>
          </a:prstGeom>
        </p:spPr>
      </p:pic>
      <p:sp>
        <p:nvSpPr>
          <p:cNvPr name="TextBox 12" id="12"/>
          <p:cNvSpPr txBox="true"/>
          <p:nvPr/>
        </p:nvSpPr>
        <p:spPr>
          <a:xfrm rot="0">
            <a:off x="15872815" y="1510963"/>
            <a:ext cx="1628355" cy="836041"/>
          </a:xfrm>
          <a:prstGeom prst="rect">
            <a:avLst/>
          </a:prstGeom>
        </p:spPr>
        <p:txBody>
          <a:bodyPr anchor="t" rtlCol="false" tIns="0" lIns="0" bIns="0" rIns="0">
            <a:spAutoFit/>
          </a:bodyPr>
          <a:lstStyle/>
          <a:p>
            <a:pPr algn="ctr">
              <a:lnSpc>
                <a:spcPts val="6271"/>
              </a:lnSpc>
            </a:pPr>
            <a:r>
              <a:rPr lang="en-US" sz="6399">
                <a:solidFill>
                  <a:srgbClr val="FFFFFF"/>
                </a:solidFill>
                <a:latin typeface="Source Sans Pro Bold"/>
              </a:rPr>
              <a:t>01</a:t>
            </a:r>
          </a:p>
        </p:txBody>
      </p:sp>
      <p:sp>
        <p:nvSpPr>
          <p:cNvPr name="TextBox 13" id="13"/>
          <p:cNvSpPr txBox="true"/>
          <p:nvPr/>
        </p:nvSpPr>
        <p:spPr>
          <a:xfrm rot="0">
            <a:off x="5282980" y="1190593"/>
            <a:ext cx="9276327" cy="1285495"/>
          </a:xfrm>
          <a:prstGeom prst="rect">
            <a:avLst/>
          </a:prstGeom>
        </p:spPr>
        <p:txBody>
          <a:bodyPr anchor="t" rtlCol="false" tIns="0" lIns="0" bIns="0" rIns="0">
            <a:spAutoFit/>
          </a:bodyPr>
          <a:lstStyle/>
          <a:p>
            <a:pPr algn="ctr">
              <a:lnSpc>
                <a:spcPts val="4998"/>
              </a:lnSpc>
            </a:pPr>
            <a:r>
              <a:rPr lang="en-US" sz="5100">
                <a:solidFill>
                  <a:srgbClr val="0E1872"/>
                </a:solidFill>
                <a:latin typeface="Source Sans Pro Bold"/>
              </a:rPr>
              <a:t>Latar Belakang &amp; Urgensi Permasalahan</a:t>
            </a:r>
          </a:p>
        </p:txBody>
      </p:sp>
      <p:sp>
        <p:nvSpPr>
          <p:cNvPr name="TextBox 14" id="14"/>
          <p:cNvSpPr txBox="true"/>
          <p:nvPr/>
        </p:nvSpPr>
        <p:spPr>
          <a:xfrm rot="0">
            <a:off x="11795438" y="8321439"/>
            <a:ext cx="4705052" cy="396240"/>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https://www.cnnindonesia.com/</a:t>
            </a:r>
          </a:p>
        </p:txBody>
      </p:sp>
      <p:sp>
        <p:nvSpPr>
          <p:cNvPr name="TextBox 15" id="15"/>
          <p:cNvSpPr txBox="true"/>
          <p:nvPr/>
        </p:nvSpPr>
        <p:spPr>
          <a:xfrm rot="0">
            <a:off x="3382410" y="3814514"/>
            <a:ext cx="6036956" cy="1893570"/>
          </a:xfrm>
          <a:prstGeom prst="rect">
            <a:avLst/>
          </a:prstGeom>
        </p:spPr>
        <p:txBody>
          <a:bodyPr anchor="t" rtlCol="false" tIns="0" lIns="0" bIns="0" rIns="0">
            <a:spAutoFit/>
          </a:bodyPr>
          <a:lstStyle/>
          <a:p>
            <a:pPr>
              <a:lnSpc>
                <a:spcPts val="3780"/>
              </a:lnSpc>
              <a:spcBef>
                <a:spcPct val="0"/>
              </a:spcBef>
            </a:pPr>
            <a:r>
              <a:rPr lang="en-US" sz="2700">
                <a:solidFill>
                  <a:srgbClr val="000000"/>
                </a:solidFill>
                <a:latin typeface="Alice"/>
              </a:rPr>
              <a:t>kesepian adalah masalah yang banyak terjadi, baik itu dari kalangan remaja hingga dewasa pun dapat merasakan kesepian.</a:t>
            </a:r>
          </a:p>
        </p:txBody>
      </p:sp>
      <p:pic>
        <p:nvPicPr>
          <p:cNvPr name="Picture 16" id="16"/>
          <p:cNvPicPr>
            <a:picLocks noChangeAspect="true"/>
          </p:cNvPicPr>
          <p:nvPr/>
        </p:nvPicPr>
        <p:blipFill>
          <a:blip r:embed="rId14"/>
          <a:srcRect l="0" t="0" r="43469" b="22398"/>
          <a:stretch>
            <a:fillRect/>
          </a:stretch>
        </p:blipFill>
        <p:spPr>
          <a:xfrm flipH="false" flipV="false" rot="0">
            <a:off x="4068808" y="5937938"/>
            <a:ext cx="4115731" cy="317801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3783987" y="6498908"/>
            <a:ext cx="6950627" cy="3788092"/>
          </a:xfrm>
          <a:prstGeom prst="rect">
            <a:avLst/>
          </a:prstGeom>
        </p:spPr>
      </p:pic>
      <p:grpSp>
        <p:nvGrpSpPr>
          <p:cNvPr name="Group 4" id="4"/>
          <p:cNvGrpSpPr/>
          <p:nvPr/>
        </p:nvGrpSpPr>
        <p:grpSpPr>
          <a:xfrm rot="0">
            <a:off x="1567124" y="1308665"/>
            <a:ext cx="14389396" cy="7949635"/>
            <a:chOff x="0" y="0"/>
            <a:chExt cx="5249291" cy="2900048"/>
          </a:xfrm>
        </p:grpSpPr>
        <p:sp>
          <p:nvSpPr>
            <p:cNvPr name="Freeform 5" id="5"/>
            <p:cNvSpPr/>
            <p:nvPr/>
          </p:nvSpPr>
          <p:spPr>
            <a:xfrm>
              <a:off x="0" y="0"/>
              <a:ext cx="5249291" cy="2900049"/>
            </a:xfrm>
            <a:custGeom>
              <a:avLst/>
              <a:gdLst/>
              <a:ahLst/>
              <a:cxnLst/>
              <a:rect r="r" b="b" t="t" l="l"/>
              <a:pathLst>
                <a:path h="2900049" w="5249291">
                  <a:moveTo>
                    <a:pt x="5124831" y="2900048"/>
                  </a:moveTo>
                  <a:lnTo>
                    <a:pt x="124460" y="2900048"/>
                  </a:lnTo>
                  <a:cubicBezTo>
                    <a:pt x="55880" y="2900048"/>
                    <a:pt x="0" y="2844168"/>
                    <a:pt x="0" y="2775588"/>
                  </a:cubicBezTo>
                  <a:lnTo>
                    <a:pt x="0" y="124460"/>
                  </a:lnTo>
                  <a:cubicBezTo>
                    <a:pt x="0" y="55880"/>
                    <a:pt x="55880" y="0"/>
                    <a:pt x="124460" y="0"/>
                  </a:cubicBezTo>
                  <a:lnTo>
                    <a:pt x="5124831" y="0"/>
                  </a:lnTo>
                  <a:cubicBezTo>
                    <a:pt x="5193411" y="0"/>
                    <a:pt x="5249291" y="55880"/>
                    <a:pt x="5249291" y="124460"/>
                  </a:cubicBezTo>
                  <a:lnTo>
                    <a:pt x="5249291" y="2775589"/>
                  </a:lnTo>
                  <a:cubicBezTo>
                    <a:pt x="5249291" y="2844168"/>
                    <a:pt x="5193411" y="2900049"/>
                    <a:pt x="5124831" y="2900049"/>
                  </a:cubicBezTo>
                  <a:close/>
                </a:path>
              </a:pathLst>
            </a:custGeom>
            <a:solidFill>
              <a:srgbClr val="FAFAFA"/>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6813" y="891640"/>
            <a:ext cx="1728038" cy="1635393"/>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55322" y="1129121"/>
            <a:ext cx="1914037" cy="1890112"/>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92324" y="2050892"/>
            <a:ext cx="754781" cy="714315"/>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false" rot="0">
            <a:off x="14265559" y="1505891"/>
            <a:ext cx="5987483" cy="7555183"/>
          </a:xfrm>
          <a:prstGeom prst="rect">
            <a:avLst/>
          </a:prstGeom>
        </p:spPr>
      </p:pic>
      <p:pic>
        <p:nvPicPr>
          <p:cNvPr name="Picture 10" id="1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3380064">
            <a:off x="-3960537" y="9312090"/>
            <a:ext cx="7276652" cy="5903184"/>
          </a:xfrm>
          <a:prstGeom prst="rect">
            <a:avLst/>
          </a:prstGeom>
        </p:spPr>
      </p:pic>
      <p:grpSp>
        <p:nvGrpSpPr>
          <p:cNvPr name="Group 11" id="11"/>
          <p:cNvGrpSpPr/>
          <p:nvPr/>
        </p:nvGrpSpPr>
        <p:grpSpPr>
          <a:xfrm rot="0">
            <a:off x="2867244" y="5271566"/>
            <a:ext cx="1186475" cy="1186475"/>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A8A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396677" y="5273044"/>
            <a:ext cx="1186475" cy="1186475"/>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A8A4"/>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926110" y="5223181"/>
            <a:ext cx="1186475" cy="1186475"/>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A8A4"/>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525532" y="1647866"/>
            <a:ext cx="1500931" cy="760183"/>
          </a:xfrm>
          <a:prstGeom prst="rect">
            <a:avLst/>
          </a:prstGeom>
        </p:spPr>
        <p:txBody>
          <a:bodyPr anchor="t" rtlCol="false" tIns="0" lIns="0" bIns="0" rIns="0">
            <a:spAutoFit/>
          </a:bodyPr>
          <a:lstStyle/>
          <a:p>
            <a:pPr algn="ctr">
              <a:lnSpc>
                <a:spcPts val="5781"/>
              </a:lnSpc>
            </a:pPr>
            <a:r>
              <a:rPr lang="en-US" sz="5899">
                <a:solidFill>
                  <a:srgbClr val="FFFFFF"/>
                </a:solidFill>
                <a:latin typeface="Source Sans Pro Bold"/>
              </a:rPr>
              <a:t>02</a:t>
            </a:r>
          </a:p>
        </p:txBody>
      </p:sp>
      <p:sp>
        <p:nvSpPr>
          <p:cNvPr name="TextBox 21" id="21"/>
          <p:cNvSpPr txBox="true"/>
          <p:nvPr/>
        </p:nvSpPr>
        <p:spPr>
          <a:xfrm rot="0">
            <a:off x="4533426" y="1842686"/>
            <a:ext cx="8353972" cy="1626616"/>
          </a:xfrm>
          <a:prstGeom prst="rect">
            <a:avLst/>
          </a:prstGeom>
        </p:spPr>
        <p:txBody>
          <a:bodyPr anchor="t" rtlCol="false" tIns="0" lIns="0" bIns="0" rIns="0">
            <a:spAutoFit/>
          </a:bodyPr>
          <a:lstStyle/>
          <a:p>
            <a:pPr algn="ctr">
              <a:lnSpc>
                <a:spcPts val="6271"/>
              </a:lnSpc>
            </a:pPr>
            <a:r>
              <a:rPr lang="en-US" sz="6399">
                <a:solidFill>
                  <a:srgbClr val="0E1872"/>
                </a:solidFill>
                <a:latin typeface="Source Sans Pro Bold"/>
              </a:rPr>
              <a:t>Segmen Pasar &amp; Manfaat Aplikasi</a:t>
            </a:r>
          </a:p>
        </p:txBody>
      </p:sp>
      <p:sp>
        <p:nvSpPr>
          <p:cNvPr name="TextBox 22" id="22"/>
          <p:cNvSpPr txBox="true"/>
          <p:nvPr/>
        </p:nvSpPr>
        <p:spPr>
          <a:xfrm rot="0">
            <a:off x="2563117" y="5550776"/>
            <a:ext cx="1794727" cy="654050"/>
          </a:xfrm>
          <a:prstGeom prst="rect">
            <a:avLst/>
          </a:prstGeom>
        </p:spPr>
        <p:txBody>
          <a:bodyPr anchor="t" rtlCol="false" tIns="0" lIns="0" bIns="0" rIns="0">
            <a:spAutoFit/>
          </a:bodyPr>
          <a:lstStyle/>
          <a:p>
            <a:pPr algn="ctr">
              <a:lnSpc>
                <a:spcPts val="4900"/>
              </a:lnSpc>
            </a:pPr>
            <a:r>
              <a:rPr lang="en-US" sz="5000">
                <a:solidFill>
                  <a:srgbClr val="0E1872"/>
                </a:solidFill>
                <a:latin typeface="Source Sans Pro Bold"/>
              </a:rPr>
              <a:t>1</a:t>
            </a:r>
          </a:p>
        </p:txBody>
      </p:sp>
      <p:sp>
        <p:nvSpPr>
          <p:cNvPr name="TextBox 23" id="23"/>
          <p:cNvSpPr txBox="true"/>
          <p:nvPr/>
        </p:nvSpPr>
        <p:spPr>
          <a:xfrm rot="0">
            <a:off x="6092550" y="5552255"/>
            <a:ext cx="1794727" cy="654050"/>
          </a:xfrm>
          <a:prstGeom prst="rect">
            <a:avLst/>
          </a:prstGeom>
        </p:spPr>
        <p:txBody>
          <a:bodyPr anchor="t" rtlCol="false" tIns="0" lIns="0" bIns="0" rIns="0">
            <a:spAutoFit/>
          </a:bodyPr>
          <a:lstStyle/>
          <a:p>
            <a:pPr algn="ctr">
              <a:lnSpc>
                <a:spcPts val="4900"/>
              </a:lnSpc>
            </a:pPr>
            <a:r>
              <a:rPr lang="en-US" sz="5000">
                <a:solidFill>
                  <a:srgbClr val="0E1872"/>
                </a:solidFill>
                <a:latin typeface="Source Sans Pro Bold"/>
              </a:rPr>
              <a:t>2</a:t>
            </a:r>
          </a:p>
        </p:txBody>
      </p:sp>
      <p:sp>
        <p:nvSpPr>
          <p:cNvPr name="TextBox 24" id="24"/>
          <p:cNvSpPr txBox="true"/>
          <p:nvPr/>
        </p:nvSpPr>
        <p:spPr>
          <a:xfrm rot="0">
            <a:off x="9621983" y="5502392"/>
            <a:ext cx="1794727" cy="654050"/>
          </a:xfrm>
          <a:prstGeom prst="rect">
            <a:avLst/>
          </a:prstGeom>
        </p:spPr>
        <p:txBody>
          <a:bodyPr anchor="t" rtlCol="false" tIns="0" lIns="0" bIns="0" rIns="0">
            <a:spAutoFit/>
          </a:bodyPr>
          <a:lstStyle/>
          <a:p>
            <a:pPr algn="ctr">
              <a:lnSpc>
                <a:spcPts val="4900"/>
              </a:lnSpc>
            </a:pPr>
            <a:r>
              <a:rPr lang="en-US" sz="5000">
                <a:solidFill>
                  <a:srgbClr val="0E1872"/>
                </a:solidFill>
                <a:latin typeface="Source Sans Pro Bold"/>
              </a:rPr>
              <a:t>3</a:t>
            </a:r>
          </a:p>
        </p:txBody>
      </p:sp>
      <p:sp>
        <p:nvSpPr>
          <p:cNvPr name="TextBox 25" id="25"/>
          <p:cNvSpPr txBox="true"/>
          <p:nvPr/>
        </p:nvSpPr>
        <p:spPr>
          <a:xfrm rot="0">
            <a:off x="1847105" y="6876745"/>
            <a:ext cx="3226752" cy="1736725"/>
          </a:xfrm>
          <a:prstGeom prst="rect">
            <a:avLst/>
          </a:prstGeom>
        </p:spPr>
        <p:txBody>
          <a:bodyPr anchor="t" rtlCol="false" tIns="0" lIns="0" bIns="0" rIns="0">
            <a:spAutoFit/>
          </a:bodyPr>
          <a:lstStyle/>
          <a:p>
            <a:pPr algn="ctr">
              <a:lnSpc>
                <a:spcPts val="3499"/>
              </a:lnSpc>
            </a:pPr>
            <a:r>
              <a:rPr lang="en-US" sz="2499">
                <a:solidFill>
                  <a:srgbClr val="0E1872"/>
                </a:solidFill>
                <a:latin typeface="Open Sans"/>
              </a:rPr>
              <a:t>Memudahkan konsumen mencari partner sesuai kebutuhan</a:t>
            </a:r>
          </a:p>
        </p:txBody>
      </p:sp>
      <p:sp>
        <p:nvSpPr>
          <p:cNvPr name="TextBox 26" id="26"/>
          <p:cNvSpPr txBox="true"/>
          <p:nvPr/>
        </p:nvSpPr>
        <p:spPr>
          <a:xfrm rot="0">
            <a:off x="5376538" y="6926250"/>
            <a:ext cx="3529433" cy="1736725"/>
          </a:xfrm>
          <a:prstGeom prst="rect">
            <a:avLst/>
          </a:prstGeom>
        </p:spPr>
        <p:txBody>
          <a:bodyPr anchor="t" rtlCol="false" tIns="0" lIns="0" bIns="0" rIns="0">
            <a:spAutoFit/>
          </a:bodyPr>
          <a:lstStyle/>
          <a:p>
            <a:pPr algn="ctr">
              <a:lnSpc>
                <a:spcPts val="3499"/>
              </a:lnSpc>
            </a:pPr>
            <a:r>
              <a:rPr lang="en-US" sz="2499">
                <a:solidFill>
                  <a:srgbClr val="0E1872"/>
                </a:solidFill>
                <a:latin typeface="Open Sans"/>
              </a:rPr>
              <a:t>Menemani konsumen saat kesepian atau jika terdapat keperluan mendesak</a:t>
            </a:r>
          </a:p>
        </p:txBody>
      </p:sp>
      <p:sp>
        <p:nvSpPr>
          <p:cNvPr name="TextBox 27" id="27"/>
          <p:cNvSpPr txBox="true"/>
          <p:nvPr/>
        </p:nvSpPr>
        <p:spPr>
          <a:xfrm rot="0">
            <a:off x="9210771" y="6926250"/>
            <a:ext cx="2728993" cy="1736725"/>
          </a:xfrm>
          <a:prstGeom prst="rect">
            <a:avLst/>
          </a:prstGeom>
        </p:spPr>
        <p:txBody>
          <a:bodyPr anchor="t" rtlCol="false" tIns="0" lIns="0" bIns="0" rIns="0">
            <a:spAutoFit/>
          </a:bodyPr>
          <a:lstStyle/>
          <a:p>
            <a:pPr algn="ctr">
              <a:lnSpc>
                <a:spcPts val="3499"/>
              </a:lnSpc>
            </a:pPr>
            <a:r>
              <a:rPr lang="en-US" sz="2499">
                <a:solidFill>
                  <a:srgbClr val="0E1872"/>
                </a:solidFill>
                <a:latin typeface="Open Sans"/>
              </a:rPr>
              <a:t>Melatih keterampilan sosial customer </a:t>
            </a:r>
          </a:p>
          <a:p>
            <a:pPr algn="ctr">
              <a:lnSpc>
                <a:spcPts val="3499"/>
              </a:lnSpc>
            </a:pPr>
          </a:p>
        </p:txBody>
      </p:sp>
      <p:sp>
        <p:nvSpPr>
          <p:cNvPr name="TextBox 28" id="28"/>
          <p:cNvSpPr txBox="true"/>
          <p:nvPr/>
        </p:nvSpPr>
        <p:spPr>
          <a:xfrm rot="0">
            <a:off x="4263106" y="3886506"/>
            <a:ext cx="9761788" cy="860425"/>
          </a:xfrm>
          <a:prstGeom prst="rect">
            <a:avLst/>
          </a:prstGeom>
        </p:spPr>
        <p:txBody>
          <a:bodyPr anchor="t" rtlCol="false" tIns="0" lIns="0" bIns="0" rIns="0">
            <a:spAutoFit/>
          </a:bodyPr>
          <a:lstStyle/>
          <a:p>
            <a:pPr>
              <a:lnSpc>
                <a:spcPts val="3499"/>
              </a:lnSpc>
            </a:pPr>
            <a:r>
              <a:rPr lang="en-US" sz="2499">
                <a:solidFill>
                  <a:srgbClr val="0E1872"/>
                </a:solidFill>
                <a:latin typeface="Open Sans"/>
              </a:rPr>
              <a:t>Sasaran dari bisnis ini adalah semua kalangan anak muda sampai dengan dewasa (17 - 35 tahun)</a:t>
            </a:r>
          </a:p>
        </p:txBody>
      </p:sp>
      <p:grpSp>
        <p:nvGrpSpPr>
          <p:cNvPr name="Group 29" id="29"/>
          <p:cNvGrpSpPr/>
          <p:nvPr/>
        </p:nvGrpSpPr>
        <p:grpSpPr>
          <a:xfrm rot="0">
            <a:off x="13190749" y="5312433"/>
            <a:ext cx="1186475" cy="1186475"/>
            <a:chOff x="0" y="0"/>
            <a:chExt cx="812800" cy="812800"/>
          </a:xfrm>
        </p:grpSpPr>
        <p:sp>
          <p:nvSpPr>
            <p:cNvPr name="Freeform 30" id="3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A8A4"/>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12886623" y="5591644"/>
            <a:ext cx="1794727" cy="654050"/>
          </a:xfrm>
          <a:prstGeom prst="rect">
            <a:avLst/>
          </a:prstGeom>
        </p:spPr>
        <p:txBody>
          <a:bodyPr anchor="t" rtlCol="false" tIns="0" lIns="0" bIns="0" rIns="0">
            <a:spAutoFit/>
          </a:bodyPr>
          <a:lstStyle/>
          <a:p>
            <a:pPr algn="ctr">
              <a:lnSpc>
                <a:spcPts val="4900"/>
              </a:lnSpc>
            </a:pPr>
            <a:r>
              <a:rPr lang="en-US" sz="5000">
                <a:solidFill>
                  <a:srgbClr val="0E1872"/>
                </a:solidFill>
                <a:latin typeface="Source Sans Pro Bold"/>
              </a:rPr>
              <a:t>4</a:t>
            </a:r>
          </a:p>
        </p:txBody>
      </p:sp>
      <p:sp>
        <p:nvSpPr>
          <p:cNvPr name="TextBox 33" id="33"/>
          <p:cNvSpPr txBox="true"/>
          <p:nvPr/>
        </p:nvSpPr>
        <p:spPr>
          <a:xfrm rot="0">
            <a:off x="12244564" y="6926250"/>
            <a:ext cx="3193568" cy="1298575"/>
          </a:xfrm>
          <a:prstGeom prst="rect">
            <a:avLst/>
          </a:prstGeom>
        </p:spPr>
        <p:txBody>
          <a:bodyPr anchor="t" rtlCol="false" tIns="0" lIns="0" bIns="0" rIns="0">
            <a:spAutoFit/>
          </a:bodyPr>
          <a:lstStyle/>
          <a:p>
            <a:pPr algn="ctr">
              <a:lnSpc>
                <a:spcPts val="3499"/>
              </a:lnSpc>
            </a:pPr>
            <a:r>
              <a:rPr lang="en-US" sz="2499">
                <a:solidFill>
                  <a:srgbClr val="0E1872"/>
                </a:solidFill>
                <a:latin typeface="Open Sans"/>
              </a:rPr>
              <a:t>Menjamin keamanan customer bertemu dengan orang baru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1694454" y="1465753"/>
            <a:ext cx="15818534" cy="8229600"/>
            <a:chOff x="0" y="0"/>
            <a:chExt cx="5287433" cy="2750789"/>
          </a:xfrm>
        </p:grpSpPr>
        <p:sp>
          <p:nvSpPr>
            <p:cNvPr name="Freeform 4" id="4"/>
            <p:cNvSpPr/>
            <p:nvPr/>
          </p:nvSpPr>
          <p:spPr>
            <a:xfrm>
              <a:off x="0" y="0"/>
              <a:ext cx="5287433" cy="2750789"/>
            </a:xfrm>
            <a:custGeom>
              <a:avLst/>
              <a:gdLst/>
              <a:ahLst/>
              <a:cxnLst/>
              <a:rect r="r" b="b" t="t" l="l"/>
              <a:pathLst>
                <a:path h="2750789" w="5287433">
                  <a:moveTo>
                    <a:pt x="5162972" y="2750789"/>
                  </a:moveTo>
                  <a:lnTo>
                    <a:pt x="124460" y="2750789"/>
                  </a:lnTo>
                  <a:cubicBezTo>
                    <a:pt x="55880" y="2750789"/>
                    <a:pt x="0" y="2694909"/>
                    <a:pt x="0" y="2626329"/>
                  </a:cubicBezTo>
                  <a:lnTo>
                    <a:pt x="0" y="124460"/>
                  </a:lnTo>
                  <a:cubicBezTo>
                    <a:pt x="0" y="55880"/>
                    <a:pt x="55880" y="0"/>
                    <a:pt x="124460" y="0"/>
                  </a:cubicBezTo>
                  <a:lnTo>
                    <a:pt x="5162973" y="0"/>
                  </a:lnTo>
                  <a:cubicBezTo>
                    <a:pt x="5231553" y="0"/>
                    <a:pt x="5287433" y="55880"/>
                    <a:pt x="5287433" y="124460"/>
                  </a:cubicBezTo>
                  <a:lnTo>
                    <a:pt x="5287433" y="2626329"/>
                  </a:lnTo>
                  <a:cubicBezTo>
                    <a:pt x="5287433" y="2694910"/>
                    <a:pt x="5231553" y="2750789"/>
                    <a:pt x="5162973" y="2750789"/>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416397" y="327867"/>
            <a:ext cx="6690732"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95270" y="3593000"/>
            <a:ext cx="1728038" cy="1635393"/>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0782" y="3717587"/>
            <a:ext cx="1914037" cy="1890112"/>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10782" y="4752252"/>
            <a:ext cx="754781" cy="714315"/>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719274" y="7652091"/>
            <a:ext cx="6950627" cy="3788092"/>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269841">
            <a:off x="15380645" y="8707424"/>
            <a:ext cx="6950627" cy="3788092"/>
          </a:xfrm>
          <a:prstGeom prst="rect">
            <a:avLst/>
          </a:prstGeom>
        </p:spPr>
      </p:pic>
      <p:pic>
        <p:nvPicPr>
          <p:cNvPr name="Picture 11" id="1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5400000">
            <a:off x="15507858" y="-2522283"/>
            <a:ext cx="5560285" cy="4510781"/>
          </a:xfrm>
          <a:prstGeom prst="rect">
            <a:avLst/>
          </a:prstGeom>
        </p:spPr>
      </p:pic>
      <p:pic>
        <p:nvPicPr>
          <p:cNvPr name="Picture 12" id="12"/>
          <p:cNvPicPr>
            <a:picLocks noChangeAspect="true"/>
          </p:cNvPicPr>
          <p:nvPr/>
        </p:nvPicPr>
        <p:blipFill>
          <a:blip r:embed="rId15"/>
          <a:srcRect l="0" t="0" r="0" b="0"/>
          <a:stretch>
            <a:fillRect/>
          </a:stretch>
        </p:blipFill>
        <p:spPr>
          <a:xfrm flipH="false" flipV="false" rot="0">
            <a:off x="2119976" y="1928295"/>
            <a:ext cx="15393013" cy="7767058"/>
          </a:xfrm>
          <a:prstGeom prst="rect">
            <a:avLst/>
          </a:prstGeom>
        </p:spPr>
      </p:pic>
      <p:sp>
        <p:nvSpPr>
          <p:cNvPr name="TextBox 13" id="13"/>
          <p:cNvSpPr txBox="true"/>
          <p:nvPr/>
        </p:nvSpPr>
        <p:spPr>
          <a:xfrm rot="0">
            <a:off x="4511874" y="449771"/>
            <a:ext cx="11283196" cy="1329308"/>
          </a:xfrm>
          <a:prstGeom prst="rect">
            <a:avLst/>
          </a:prstGeom>
        </p:spPr>
        <p:txBody>
          <a:bodyPr anchor="t" rtlCol="false" tIns="0" lIns="0" bIns="0" rIns="0">
            <a:spAutoFit/>
          </a:bodyPr>
          <a:lstStyle/>
          <a:p>
            <a:pPr algn="ctr">
              <a:lnSpc>
                <a:spcPts val="5072"/>
              </a:lnSpc>
            </a:pPr>
            <a:r>
              <a:rPr lang="en-US" sz="5699">
                <a:solidFill>
                  <a:srgbClr val="0E1872"/>
                </a:solidFill>
                <a:latin typeface="Source Sans Pro Bold"/>
              </a:rPr>
              <a:t>Value Propotion Canvas &amp; Keunggulan aplikasi</a:t>
            </a:r>
          </a:p>
        </p:txBody>
      </p:sp>
      <p:sp>
        <p:nvSpPr>
          <p:cNvPr name="TextBox 14" id="14"/>
          <p:cNvSpPr txBox="true"/>
          <p:nvPr/>
        </p:nvSpPr>
        <p:spPr>
          <a:xfrm rot="0">
            <a:off x="619045" y="4349226"/>
            <a:ext cx="1500931" cy="760183"/>
          </a:xfrm>
          <a:prstGeom prst="rect">
            <a:avLst/>
          </a:prstGeom>
        </p:spPr>
        <p:txBody>
          <a:bodyPr anchor="t" rtlCol="false" tIns="0" lIns="0" bIns="0" rIns="0">
            <a:spAutoFit/>
          </a:bodyPr>
          <a:lstStyle/>
          <a:p>
            <a:pPr algn="ctr">
              <a:lnSpc>
                <a:spcPts val="5781"/>
              </a:lnSpc>
            </a:pPr>
            <a:r>
              <a:rPr lang="en-US" sz="5899">
                <a:solidFill>
                  <a:srgbClr val="FFFFFF"/>
                </a:solidFill>
                <a:latin typeface="Source Sans Pro Bold"/>
              </a:rPr>
              <a:t>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182853" y="1645148"/>
            <a:ext cx="17922294" cy="8182077"/>
            <a:chOff x="0" y="0"/>
            <a:chExt cx="5505174" cy="2513281"/>
          </a:xfrm>
        </p:grpSpPr>
        <p:sp>
          <p:nvSpPr>
            <p:cNvPr name="Freeform 4" id="4"/>
            <p:cNvSpPr/>
            <p:nvPr/>
          </p:nvSpPr>
          <p:spPr>
            <a:xfrm>
              <a:off x="0" y="0"/>
              <a:ext cx="5505174" cy="2513281"/>
            </a:xfrm>
            <a:custGeom>
              <a:avLst/>
              <a:gdLst/>
              <a:ahLst/>
              <a:cxnLst/>
              <a:rect r="r" b="b" t="t" l="l"/>
              <a:pathLst>
                <a:path h="2513281" w="5505174">
                  <a:moveTo>
                    <a:pt x="5380714" y="2513281"/>
                  </a:moveTo>
                  <a:lnTo>
                    <a:pt x="124460" y="2513281"/>
                  </a:lnTo>
                  <a:cubicBezTo>
                    <a:pt x="55880" y="2513281"/>
                    <a:pt x="0" y="2457401"/>
                    <a:pt x="0" y="2388821"/>
                  </a:cubicBezTo>
                  <a:lnTo>
                    <a:pt x="0" y="124460"/>
                  </a:lnTo>
                  <a:cubicBezTo>
                    <a:pt x="0" y="55880"/>
                    <a:pt x="55880" y="0"/>
                    <a:pt x="124460" y="0"/>
                  </a:cubicBezTo>
                  <a:lnTo>
                    <a:pt x="5380714" y="0"/>
                  </a:lnTo>
                  <a:cubicBezTo>
                    <a:pt x="5449294" y="0"/>
                    <a:pt x="5505174" y="55880"/>
                    <a:pt x="5505174" y="124460"/>
                  </a:cubicBezTo>
                  <a:lnTo>
                    <a:pt x="5505174" y="2388821"/>
                  </a:lnTo>
                  <a:cubicBezTo>
                    <a:pt x="5505174" y="2457401"/>
                    <a:pt x="5449294" y="2513281"/>
                    <a:pt x="5380714" y="25132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46167" y="0"/>
            <a:ext cx="1874743" cy="177423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4274583" y="-1467887"/>
            <a:ext cx="5560285" cy="4510781"/>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1442" y="-1690651"/>
            <a:ext cx="5560285" cy="4510781"/>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19163" y="7691554"/>
            <a:ext cx="6950627" cy="3788092"/>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2951039">
            <a:off x="13579412" y="8655979"/>
            <a:ext cx="6950627" cy="3788092"/>
          </a:xfrm>
          <a:prstGeom prst="rect">
            <a:avLst/>
          </a:prstGeom>
        </p:spPr>
      </p:pic>
      <p:pic>
        <p:nvPicPr>
          <p:cNvPr name="Picture 10" id="10"/>
          <p:cNvPicPr>
            <a:picLocks noChangeAspect="true"/>
          </p:cNvPicPr>
          <p:nvPr/>
        </p:nvPicPr>
        <p:blipFill>
          <a:blip r:embed="rId9"/>
          <a:srcRect l="2310" t="10176" r="2310" b="7958"/>
          <a:stretch>
            <a:fillRect/>
          </a:stretch>
        </p:blipFill>
        <p:spPr>
          <a:xfrm flipH="false" flipV="false" rot="0">
            <a:off x="2661910" y="1645148"/>
            <a:ext cx="13483314" cy="8182077"/>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489353" y="272961"/>
            <a:ext cx="1797452" cy="1774984"/>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188465" y="1257669"/>
            <a:ext cx="818859" cy="774958"/>
          </a:xfrm>
          <a:prstGeom prst="rect">
            <a:avLst/>
          </a:prstGeom>
        </p:spPr>
      </p:pic>
      <p:sp>
        <p:nvSpPr>
          <p:cNvPr name="TextBox 13" id="13"/>
          <p:cNvSpPr txBox="true"/>
          <p:nvPr/>
        </p:nvSpPr>
        <p:spPr>
          <a:xfrm rot="0">
            <a:off x="8658450" y="809107"/>
            <a:ext cx="1628355" cy="836041"/>
          </a:xfrm>
          <a:prstGeom prst="rect">
            <a:avLst/>
          </a:prstGeom>
        </p:spPr>
        <p:txBody>
          <a:bodyPr anchor="t" rtlCol="false" tIns="0" lIns="0" bIns="0" rIns="0">
            <a:spAutoFit/>
          </a:bodyPr>
          <a:lstStyle/>
          <a:p>
            <a:pPr algn="ctr">
              <a:lnSpc>
                <a:spcPts val="6271"/>
              </a:lnSpc>
            </a:pPr>
            <a:r>
              <a:rPr lang="en-US" sz="6399">
                <a:solidFill>
                  <a:srgbClr val="FFFFFF"/>
                </a:solidFill>
                <a:latin typeface="Source Sans Pro Bold"/>
              </a:rPr>
              <a:t>04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182853" y="1729269"/>
            <a:ext cx="17922294" cy="8182077"/>
            <a:chOff x="0" y="0"/>
            <a:chExt cx="5505174" cy="2513281"/>
          </a:xfrm>
        </p:grpSpPr>
        <p:sp>
          <p:nvSpPr>
            <p:cNvPr name="Freeform 4" id="4"/>
            <p:cNvSpPr/>
            <p:nvPr/>
          </p:nvSpPr>
          <p:spPr>
            <a:xfrm>
              <a:off x="0" y="0"/>
              <a:ext cx="5505174" cy="2513281"/>
            </a:xfrm>
            <a:custGeom>
              <a:avLst/>
              <a:gdLst/>
              <a:ahLst/>
              <a:cxnLst/>
              <a:rect r="r" b="b" t="t" l="l"/>
              <a:pathLst>
                <a:path h="2513281" w="5505174">
                  <a:moveTo>
                    <a:pt x="5380714" y="2513281"/>
                  </a:moveTo>
                  <a:lnTo>
                    <a:pt x="124460" y="2513281"/>
                  </a:lnTo>
                  <a:cubicBezTo>
                    <a:pt x="55880" y="2513281"/>
                    <a:pt x="0" y="2457401"/>
                    <a:pt x="0" y="2388821"/>
                  </a:cubicBezTo>
                  <a:lnTo>
                    <a:pt x="0" y="124460"/>
                  </a:lnTo>
                  <a:cubicBezTo>
                    <a:pt x="0" y="55880"/>
                    <a:pt x="55880" y="0"/>
                    <a:pt x="124460" y="0"/>
                  </a:cubicBezTo>
                  <a:lnTo>
                    <a:pt x="5380714" y="0"/>
                  </a:lnTo>
                  <a:cubicBezTo>
                    <a:pt x="5449294" y="0"/>
                    <a:pt x="5505174" y="55880"/>
                    <a:pt x="5505174" y="124460"/>
                  </a:cubicBezTo>
                  <a:lnTo>
                    <a:pt x="5505174" y="2388821"/>
                  </a:lnTo>
                  <a:cubicBezTo>
                    <a:pt x="5505174" y="2457401"/>
                    <a:pt x="5449294" y="2513281"/>
                    <a:pt x="5380714" y="25132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50458" y="-456307"/>
            <a:ext cx="1874743" cy="177423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4274583" y="-1467887"/>
            <a:ext cx="5560285" cy="4510781"/>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1442" y="-1690651"/>
            <a:ext cx="5560285" cy="4510781"/>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493645" y="-183346"/>
            <a:ext cx="1797452" cy="1774984"/>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8192756" y="801363"/>
            <a:ext cx="818859" cy="774958"/>
          </a:xfrm>
          <a:prstGeom prst="rect">
            <a:avLst/>
          </a:prstGeom>
        </p:spPr>
      </p:pic>
      <p:sp>
        <p:nvSpPr>
          <p:cNvPr name="TextBox 10" id="10"/>
          <p:cNvSpPr txBox="true"/>
          <p:nvPr/>
        </p:nvSpPr>
        <p:spPr>
          <a:xfrm rot="0">
            <a:off x="8662741" y="352800"/>
            <a:ext cx="1628355" cy="836041"/>
          </a:xfrm>
          <a:prstGeom prst="rect">
            <a:avLst/>
          </a:prstGeom>
        </p:spPr>
        <p:txBody>
          <a:bodyPr anchor="t" rtlCol="false" tIns="0" lIns="0" bIns="0" rIns="0">
            <a:spAutoFit/>
          </a:bodyPr>
          <a:lstStyle/>
          <a:p>
            <a:pPr algn="ctr">
              <a:lnSpc>
                <a:spcPts val="6271"/>
              </a:lnSpc>
            </a:pPr>
            <a:r>
              <a:rPr lang="en-US" sz="6399">
                <a:solidFill>
                  <a:srgbClr val="FFFFFF"/>
                </a:solidFill>
                <a:latin typeface="Source Sans Pro Bold"/>
              </a:rPr>
              <a:t>05</a:t>
            </a:r>
          </a:p>
        </p:txBody>
      </p:sp>
      <p:sp>
        <p:nvSpPr>
          <p:cNvPr name="TextBox 11" id="11"/>
          <p:cNvSpPr txBox="true"/>
          <p:nvPr/>
        </p:nvSpPr>
        <p:spPr>
          <a:xfrm rot="0">
            <a:off x="5114627" y="1824590"/>
            <a:ext cx="9688999" cy="740283"/>
          </a:xfrm>
          <a:prstGeom prst="rect">
            <a:avLst/>
          </a:prstGeom>
        </p:spPr>
        <p:txBody>
          <a:bodyPr anchor="t" rtlCol="false" tIns="0" lIns="0" bIns="0" rIns="0">
            <a:spAutoFit/>
          </a:bodyPr>
          <a:lstStyle/>
          <a:p>
            <a:pPr algn="ctr">
              <a:lnSpc>
                <a:spcPts val="5586"/>
              </a:lnSpc>
            </a:pPr>
            <a:r>
              <a:rPr lang="en-US" sz="5700">
                <a:solidFill>
                  <a:srgbClr val="0E1872"/>
                </a:solidFill>
                <a:latin typeface="Source Sans Pro Bold"/>
              </a:rPr>
              <a:t>Identifikasi Requirement</a:t>
            </a:r>
          </a:p>
        </p:txBody>
      </p:sp>
      <p:sp>
        <p:nvSpPr>
          <p:cNvPr name="TextBox 12" id="12"/>
          <p:cNvSpPr txBox="true"/>
          <p:nvPr/>
        </p:nvSpPr>
        <p:spPr>
          <a:xfrm rot="0">
            <a:off x="2247326" y="2890563"/>
            <a:ext cx="4085927"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Source Sans Pro Bold"/>
              </a:rPr>
              <a:t>Functional Requirement</a:t>
            </a:r>
          </a:p>
        </p:txBody>
      </p:sp>
      <p:sp>
        <p:nvSpPr>
          <p:cNvPr name="TextBox 13" id="13"/>
          <p:cNvSpPr txBox="true"/>
          <p:nvPr/>
        </p:nvSpPr>
        <p:spPr>
          <a:xfrm rot="0">
            <a:off x="10291096" y="2890563"/>
            <a:ext cx="4844802"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Source Sans Pro Bold"/>
              </a:rPr>
              <a:t>Non Functional Requirement</a:t>
            </a:r>
          </a:p>
        </p:txBody>
      </p:sp>
      <p:graphicFrame>
        <p:nvGraphicFramePr>
          <p:cNvPr name="Table 14" id="14"/>
          <p:cNvGraphicFramePr>
            <a:graphicFrameLocks noGrp="true"/>
          </p:cNvGraphicFramePr>
          <p:nvPr/>
        </p:nvGraphicFramePr>
        <p:xfrm>
          <a:off x="1156842" y="3567645"/>
          <a:ext cx="15974316" cy="6263259"/>
        </p:xfrm>
        <a:graphic>
          <a:graphicData uri="http://schemas.openxmlformats.org/drawingml/2006/table">
            <a:tbl>
              <a:tblPr/>
              <a:tblGrid>
                <a:gridCol w="7987158"/>
                <a:gridCol w="7987158"/>
              </a:tblGrid>
              <a:tr h="1178745">
                <a:tc>
                  <a:txBody>
                    <a:p>
                      <a:pPr>
                        <a:lnSpc>
                          <a:spcPts val="2940"/>
                        </a:lnSpc>
                      </a:pPr>
                      <a:r>
                        <a:rPr lang="en-US" sz="2100">
                          <a:solidFill>
                            <a:srgbClr val="000000"/>
                          </a:solidFill>
                          <a:latin typeface="Code Pro"/>
                        </a:rPr>
                        <a:t>Customer dapat melakukan penyewaan dan pembatalan sewa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p>
                      <a:pPr>
                        <a:lnSpc>
                          <a:spcPts val="2940"/>
                        </a:lnSpc>
                      </a:pPr>
                      <a:r>
                        <a:rPr lang="en-US" sz="2100">
                          <a:solidFill>
                            <a:srgbClr val="000000"/>
                          </a:solidFill>
                          <a:latin typeface="Code Pro"/>
                        </a:rPr>
                        <a:t>Aplikasi harus diakses menggunakan internet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745">
                <a:tc>
                  <a:txBody>
                    <a:p>
                      <a:pPr algn="just">
                        <a:lnSpc>
                          <a:spcPts val="2939"/>
                        </a:lnSpc>
                      </a:pPr>
                      <a:r>
                        <a:rPr lang="en-US" sz="2099">
                          <a:solidFill>
                            <a:srgbClr val="000000"/>
                          </a:solidFill>
                          <a:latin typeface="Code Pro"/>
                        </a:rPr>
                        <a:t>Customer dapat memberi penilaian jika telah menyelesaikan sewaan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p>
                      <a:pPr algn="just">
                        <a:lnSpc>
                          <a:spcPts val="2939"/>
                        </a:lnSpc>
                      </a:pPr>
                      <a:r>
                        <a:rPr lang="en-US" sz="2099">
                          <a:solidFill>
                            <a:srgbClr val="000000"/>
                          </a:solidFill>
                          <a:latin typeface="Code Pro"/>
                        </a:rPr>
                        <a:t>Privasi pengguna dijamin keamanannya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745">
                <a:tc>
                  <a:txBody>
                    <a:p>
                      <a:pPr algn="just">
                        <a:lnSpc>
                          <a:spcPts val="2939"/>
                        </a:lnSpc>
                      </a:pPr>
                      <a:r>
                        <a:rPr lang="en-US" sz="2099">
                          <a:solidFill>
                            <a:srgbClr val="000000"/>
                          </a:solidFill>
                          <a:latin typeface="Code Pro"/>
                        </a:rPr>
                        <a:t>Customer dan mitra dapat membuat laporan keadaan darurat jika terdapat hal yg berbahaya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p>
                      <a:pPr algn="just">
                        <a:lnSpc>
                          <a:spcPts val="2939"/>
                        </a:lnSpc>
                      </a:pPr>
                      <a:r>
                        <a:rPr lang="en-US" sz="2099">
                          <a:solidFill>
                            <a:srgbClr val="000000"/>
                          </a:solidFill>
                          <a:latin typeface="Code Pro"/>
                        </a:rPr>
                        <a:t>sistem</a:t>
                      </a:r>
                      <a:r>
                        <a:rPr lang="en-US" sz="2099">
                          <a:solidFill>
                            <a:srgbClr val="000000"/>
                          </a:solidFill>
                          <a:latin typeface="Code Pro"/>
                        </a:rPr>
                        <a:t> tidak bertanggung jawab atas hal apapun diluar jam sewa)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8277">
                <a:tc>
                  <a:txBody>
                    <a:p>
                      <a:pPr algn="just">
                        <a:lnSpc>
                          <a:spcPts val="2939"/>
                        </a:lnSpc>
                      </a:pPr>
                      <a:r>
                        <a:rPr lang="en-US" sz="2099">
                          <a:solidFill>
                            <a:srgbClr val="000000"/>
                          </a:solidFill>
                          <a:latin typeface="Code Pro"/>
                        </a:rPr>
                        <a:t>Customer dapat melakukan komunikasi dengan mitra pada fitur chat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p>
                      <a:pPr algn="just">
                        <a:lnSpc>
                          <a:spcPts val="2939"/>
                        </a:lnSpc>
                      </a:pPr>
                      <a:r>
                        <a:rPr lang="en-US" sz="2099">
                          <a:solidFill>
                            <a:srgbClr val="000000"/>
                          </a:solidFill>
                          <a:latin typeface="Code Pro"/>
                        </a:rPr>
                        <a:t>Apabila konsumen tidak mengklik pembatalan sewa, namun tidak terjadi pertemuan. maka transaksi sewa tetap terhitung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8745">
                <a:tc>
                  <a:txBody>
                    <a:p>
                      <a:pPr algn="just">
                        <a:lnSpc>
                          <a:spcPts val="2939"/>
                        </a:lnSpc>
                      </a:pPr>
                      <a:r>
                        <a:rPr lang="en-US" sz="2099">
                          <a:solidFill>
                            <a:srgbClr val="000000"/>
                          </a:solidFill>
                          <a:latin typeface="Code Pro"/>
                        </a:rPr>
                        <a:t>Customer dapat melihat riwayat transaksi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p>
                      <a:pPr algn="just">
                        <a:lnSpc>
                          <a:spcPts val="2940"/>
                        </a:lnSpc>
                      </a:pPr>
                      <a:r>
                        <a:rPr lang="en-US" sz="2100">
                          <a:solidFill>
                            <a:srgbClr val="000000"/>
                          </a:solidFill>
                          <a:latin typeface="Code Pro"/>
                        </a:rPr>
                        <a:t>Sistem yang dibuat baru untuk wilayah depok (karena keterbatasan waktu)</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182853" y="1729269"/>
            <a:ext cx="17922294" cy="8182077"/>
            <a:chOff x="0" y="0"/>
            <a:chExt cx="5505174" cy="2513281"/>
          </a:xfrm>
        </p:grpSpPr>
        <p:sp>
          <p:nvSpPr>
            <p:cNvPr name="Freeform 4" id="4"/>
            <p:cNvSpPr/>
            <p:nvPr/>
          </p:nvSpPr>
          <p:spPr>
            <a:xfrm>
              <a:off x="0" y="0"/>
              <a:ext cx="5505174" cy="2513281"/>
            </a:xfrm>
            <a:custGeom>
              <a:avLst/>
              <a:gdLst/>
              <a:ahLst/>
              <a:cxnLst/>
              <a:rect r="r" b="b" t="t" l="l"/>
              <a:pathLst>
                <a:path h="2513281" w="5505174">
                  <a:moveTo>
                    <a:pt x="5380714" y="2513281"/>
                  </a:moveTo>
                  <a:lnTo>
                    <a:pt x="124460" y="2513281"/>
                  </a:lnTo>
                  <a:cubicBezTo>
                    <a:pt x="55880" y="2513281"/>
                    <a:pt x="0" y="2457401"/>
                    <a:pt x="0" y="2388821"/>
                  </a:cubicBezTo>
                  <a:lnTo>
                    <a:pt x="0" y="124460"/>
                  </a:lnTo>
                  <a:cubicBezTo>
                    <a:pt x="0" y="55880"/>
                    <a:pt x="55880" y="0"/>
                    <a:pt x="124460" y="0"/>
                  </a:cubicBezTo>
                  <a:lnTo>
                    <a:pt x="5380714" y="0"/>
                  </a:lnTo>
                  <a:cubicBezTo>
                    <a:pt x="5449294" y="0"/>
                    <a:pt x="5505174" y="55880"/>
                    <a:pt x="5505174" y="124460"/>
                  </a:cubicBezTo>
                  <a:lnTo>
                    <a:pt x="5505174" y="2388821"/>
                  </a:lnTo>
                  <a:cubicBezTo>
                    <a:pt x="5505174" y="2457401"/>
                    <a:pt x="5449294" y="2513281"/>
                    <a:pt x="5380714" y="2513281"/>
                  </a:cubicBezTo>
                  <a:close/>
                </a:path>
              </a:pathLst>
            </a:custGeom>
            <a:solidFill>
              <a:srgbClr val="FAFAFA"/>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46167" y="0"/>
            <a:ext cx="1874743" cy="177423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4274583" y="-1467887"/>
            <a:ext cx="5560285" cy="4510781"/>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1442" y="-1690651"/>
            <a:ext cx="5560285" cy="4510781"/>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19163" y="7691554"/>
            <a:ext cx="6950627" cy="3788092"/>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2951039">
            <a:off x="13579412" y="8655979"/>
            <a:ext cx="6950627" cy="3788092"/>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8489353" y="272961"/>
            <a:ext cx="1797452" cy="1774984"/>
          </a:xfrm>
          <a:prstGeom prst="rect">
            <a:avLst/>
          </a:prstGeom>
        </p:spPr>
      </p:pic>
      <p:pic>
        <p:nvPicPr>
          <p:cNvPr name="Picture 11" id="1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188465" y="1257669"/>
            <a:ext cx="818859" cy="774958"/>
          </a:xfrm>
          <a:prstGeom prst="rect">
            <a:avLst/>
          </a:prstGeom>
        </p:spPr>
      </p:pic>
      <p:pic>
        <p:nvPicPr>
          <p:cNvPr name="Picture 12" id="12"/>
          <p:cNvPicPr>
            <a:picLocks noChangeAspect="true"/>
          </p:cNvPicPr>
          <p:nvPr/>
        </p:nvPicPr>
        <p:blipFill>
          <a:blip r:embed="rId13"/>
          <a:srcRect l="0" t="0" r="0" b="0"/>
          <a:stretch>
            <a:fillRect/>
          </a:stretch>
        </p:blipFill>
        <p:spPr>
          <a:xfrm flipH="false" flipV="false" rot="0">
            <a:off x="5165845" y="3084821"/>
            <a:ext cx="8613565" cy="5600700"/>
          </a:xfrm>
          <a:prstGeom prst="rect">
            <a:avLst/>
          </a:prstGeom>
        </p:spPr>
      </p:pic>
      <p:sp>
        <p:nvSpPr>
          <p:cNvPr name="TextBox 13" id="13"/>
          <p:cNvSpPr txBox="true"/>
          <p:nvPr/>
        </p:nvSpPr>
        <p:spPr>
          <a:xfrm rot="0">
            <a:off x="8658450" y="809107"/>
            <a:ext cx="1628355" cy="836041"/>
          </a:xfrm>
          <a:prstGeom prst="rect">
            <a:avLst/>
          </a:prstGeom>
        </p:spPr>
        <p:txBody>
          <a:bodyPr anchor="t" rtlCol="false" tIns="0" lIns="0" bIns="0" rIns="0">
            <a:spAutoFit/>
          </a:bodyPr>
          <a:lstStyle/>
          <a:p>
            <a:pPr algn="ctr">
              <a:lnSpc>
                <a:spcPts val="6271"/>
              </a:lnSpc>
            </a:pPr>
            <a:r>
              <a:rPr lang="en-US" sz="6399">
                <a:solidFill>
                  <a:srgbClr val="FFFFFF"/>
                </a:solidFill>
                <a:latin typeface="Source Sans Pro Bold"/>
              </a:rPr>
              <a:t>06</a:t>
            </a:r>
          </a:p>
        </p:txBody>
      </p:sp>
      <p:sp>
        <p:nvSpPr>
          <p:cNvPr name="TextBox 14" id="14"/>
          <p:cNvSpPr txBox="true"/>
          <p:nvPr/>
        </p:nvSpPr>
        <p:spPr>
          <a:xfrm rot="0">
            <a:off x="5110336" y="2239255"/>
            <a:ext cx="8353972" cy="836041"/>
          </a:xfrm>
          <a:prstGeom prst="rect">
            <a:avLst/>
          </a:prstGeom>
        </p:spPr>
        <p:txBody>
          <a:bodyPr anchor="t" rtlCol="false" tIns="0" lIns="0" bIns="0" rIns="0">
            <a:spAutoFit/>
          </a:bodyPr>
          <a:lstStyle/>
          <a:p>
            <a:pPr algn="ctr">
              <a:lnSpc>
                <a:spcPts val="6271"/>
              </a:lnSpc>
            </a:pPr>
            <a:r>
              <a:rPr lang="en-US" sz="6399">
                <a:solidFill>
                  <a:srgbClr val="0E1872"/>
                </a:solidFill>
                <a:latin typeface="Source Sans Pro Bold"/>
              </a:rPr>
              <a:t>Mockup Aplikasi</a:t>
            </a:r>
          </a:p>
        </p:txBody>
      </p:sp>
      <p:sp>
        <p:nvSpPr>
          <p:cNvPr name="TextBox 15" id="15"/>
          <p:cNvSpPr txBox="true"/>
          <p:nvPr/>
        </p:nvSpPr>
        <p:spPr>
          <a:xfrm rot="0">
            <a:off x="8660161" y="8880361"/>
            <a:ext cx="1455837" cy="481331"/>
          </a:xfrm>
          <a:prstGeom prst="rect">
            <a:avLst/>
          </a:prstGeom>
        </p:spPr>
        <p:txBody>
          <a:bodyPr anchor="t" rtlCol="false" tIns="0" lIns="0" bIns="0" rIns="0">
            <a:spAutoFit/>
          </a:bodyPr>
          <a:lstStyle/>
          <a:p>
            <a:pPr algn="ctr">
              <a:lnSpc>
                <a:spcPts val="3919"/>
              </a:lnSpc>
              <a:spcBef>
                <a:spcPct val="0"/>
              </a:spcBef>
            </a:pPr>
            <a:r>
              <a:rPr lang="en-US" sz="2799" u="sng">
                <a:solidFill>
                  <a:srgbClr val="000000"/>
                </a:solidFill>
                <a:latin typeface="Source Sans Pro"/>
              </a:rPr>
              <a:t>Klik Disini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DAFQgYrLn7w</dc:identifier>
  <dcterms:modified xsi:type="dcterms:W3CDTF">2011-08-01T06:04:30Z</dcterms:modified>
  <cp:revision>1</cp:revision>
  <dc:title>PART SETRES</dc:title>
</cp:coreProperties>
</file>